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8" r:id="rId3"/>
    <p:sldId id="284" r:id="rId4"/>
    <p:sldId id="285" r:id="rId5"/>
    <p:sldId id="279" r:id="rId6"/>
    <p:sldId id="280" r:id="rId7"/>
    <p:sldId id="281" r:id="rId8"/>
    <p:sldId id="282" r:id="rId9"/>
    <p:sldId id="283" r:id="rId10"/>
    <p:sldId id="256" r:id="rId11"/>
    <p:sldId id="273" r:id="rId12"/>
    <p:sldId id="274" r:id="rId13"/>
    <p:sldId id="275" r:id="rId14"/>
    <p:sldId id="276" r:id="rId15"/>
    <p:sldId id="287" r:id="rId16"/>
    <p:sldId id="286" r:id="rId17"/>
    <p:sldId id="289" r:id="rId18"/>
    <p:sldId id="288" r:id="rId19"/>
    <p:sldId id="290" r:id="rId20"/>
    <p:sldId id="292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899B-2CBE-4F9D-93D5-425D78013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4B96-6F2B-456A-AEF4-09BF8397B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B2EE2-2DC3-4C9B-BF06-A373BBC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1E53-8120-4533-96CD-FC70DA3E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73F2-AA11-4AD7-8440-0ED0F699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41D5-A779-4B06-86F7-E5B97B92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33048-AEF4-4270-9FB6-9A426CD1F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D544-6AEA-4C82-9999-611313DD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11AD0-9273-4AFB-B4ED-CAF0F691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9B029-A7B5-4156-B794-EC74B65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57F54-BD3B-4A06-87AE-6413A409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576EE-F4F3-40A2-BE1B-8BC6DF7FA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DCA0-4738-4512-9507-D11DC2E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F3E01-7F24-4B73-9578-CE3E6B9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9A1A-A5C3-4A5E-81B9-9206C437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21B3-1C38-4A21-9D64-8C2B3BD1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C33EB-BB6A-44C5-AB2B-6FA1BE889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00F70-706E-4DCE-8FCD-4508FF9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D699-8925-4618-9E03-ADAE2166C8F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D71F-B0B7-4DF4-99F2-FB98EB9F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E884-CBB0-49AA-883D-9D8C35E5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5A5F-27F3-426E-BDB5-656BE9C4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D07A-F434-4825-ADD9-8540BC7B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4C48-1D50-4EF6-9B02-A35D5E03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C60E-EE19-4316-8203-B771DECE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3E67-E1DF-4370-B202-142DF12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444-36DB-41A5-A550-21D7E8F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EAF1A-3857-4BE4-8844-4610F525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E76E-520A-495E-9009-C454A7E8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A878E-4FB9-4112-A739-05398578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D752-DC09-422C-9412-9CB1A29B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9ADA-0117-413C-A8AD-FB963730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6C9-7F77-497B-9223-BCC2ADCF6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C9DDD-97F9-4B95-9A5A-13AE57D8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031C1-3230-4124-B305-13EEF62D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48E01-894F-4FE8-9BDD-E22842EC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114A-9C3E-443D-8ADC-C061A3A6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A233-4334-4875-B7F4-93CC5B93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54F4-43D9-4369-83D7-0D336EB4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6831B-A0A0-4F2A-94E0-93206310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610A-AD59-4E83-BAEE-5C7045D6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BDE04-9BA5-4EF8-B8A0-49E71E0D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EEE7A-2AE9-4899-A096-32A987C6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E2027-EBD9-427E-9DE8-D1FF538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CD26A-FD12-4F86-B8CF-98A84C5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7101-D387-4D76-83A0-3B5219A1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AD76-FDB9-4245-907B-EE16EC68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41E-349B-4818-9E86-E87217D0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09C1-8152-4793-B983-15C1EF9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9716B-3D70-4AF0-892A-CFAC9D96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FB7EC-37BA-44BB-9C78-4A3A5F98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0DED-7E28-4D86-AAAA-90D680DF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ACF5-AEC5-426C-A233-780FE2EA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6901-82CB-49FF-A26B-6D4D31FC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3835B-D773-4AA6-986C-88E937C40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D546-F095-410C-A580-FC988686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66CC7-4216-4FF9-A3B1-D9067049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B902E-5687-431E-8F18-A2B0D7F8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265-AFA2-44C7-8BCA-FC022CCE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BE60F-4DDC-48FA-B2EB-33CD424CA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115D-5A0B-4CB5-9CE4-D201C6BF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D837-5CFC-49FE-A1CF-B7495060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A2026-8738-48F8-AD76-0441DEA1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8BEE-4DAC-4236-853D-868BA9B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0243D-87F8-4E08-8218-0635C42D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521F-0549-44B2-8826-35F7D81E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9B22-5B2D-4FFC-9DAC-69D677F47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60-9DBF-4AEC-B933-FFCA020856E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30B6-A0EA-4E28-A73B-2ADD242B7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57C84-117D-49ED-89EC-7AA5B4279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7C4BD-2F9E-4D3F-A05F-432C853B4E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7329" y="6240512"/>
            <a:ext cx="1019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C9A80-C25D-411D-ACDC-AE195A19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CB35-3EF6-4C94-AB41-F4CA2A5D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A03A-3A3A-44D5-BD94-3A7BAD3B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D699-8925-4618-9E03-ADAE2166C8F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9423D-5956-4ACD-BAC2-6A9793B2D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75DD-1538-467E-9253-0FE4465AC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holding, cake, person&#10;&#10;Description automatically generated">
            <a:extLst>
              <a:ext uri="{FF2B5EF4-FFF2-40B4-BE49-F238E27FC236}">
                <a16:creationId xmlns:a16="http://schemas.microsoft.com/office/drawing/2014/main" id="{D1F23CBC-6788-403A-9B41-FA04365F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26479-65E6-495B-BA12-DD581A5AB8D4}"/>
              </a:ext>
            </a:extLst>
          </p:cNvPr>
          <p:cNvSpPr txBox="1"/>
          <p:nvPr/>
        </p:nvSpPr>
        <p:spPr>
          <a:xfrm>
            <a:off x="152400" y="0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AD87C-591A-4734-BD94-22E9CD8D0F0D}"/>
              </a:ext>
            </a:extLst>
          </p:cNvPr>
          <p:cNvSpPr txBox="1"/>
          <p:nvPr/>
        </p:nvSpPr>
        <p:spPr>
          <a:xfrm>
            <a:off x="152400" y="2421426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2CAA-6561-48E6-88AF-549755235869}"/>
              </a:ext>
            </a:extLst>
          </p:cNvPr>
          <p:cNvSpPr txBox="1"/>
          <p:nvPr/>
        </p:nvSpPr>
        <p:spPr>
          <a:xfrm>
            <a:off x="152400" y="4842852"/>
            <a:ext cx="266482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305489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8AFC8-18F4-477F-BD68-896A4DCF3D0A}"/>
              </a:ext>
            </a:extLst>
          </p:cNvPr>
          <p:cNvSpPr txBox="1"/>
          <p:nvPr/>
        </p:nvSpPr>
        <p:spPr>
          <a:xfrm>
            <a:off x="3995759" y="1444894"/>
            <a:ext cx="6095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'X-UA-Compatible'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'IE=edge'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'viewport'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'width=device-width, initial-scale=1'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This is the part you can see.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>
            <a:cxnSpLocks/>
          </p:cNvCxnSpPr>
          <p:nvPr/>
        </p:nvCxnSpPr>
        <p:spPr>
          <a:xfrm>
            <a:off x="1878033" y="114919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72527" y="1149192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970208" y="157071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2024718" y="834045"/>
            <a:ext cx="13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Version Info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2045509" y="122251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920834" y="3033603"/>
            <a:ext cx="141532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345332" y="1996043"/>
            <a:ext cx="696908" cy="103596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022711" y="188222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830347" y="266427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835110" y="3033603"/>
            <a:ext cx="157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begin?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966763" y="4617737"/>
            <a:ext cx="1475587" cy="63245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833413" y="455106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316751" y="4693126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part the user actually “consumes.”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687060" y="1846477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137929" y="1846477"/>
            <a:ext cx="2555571" cy="75470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7004579" y="253450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10060614" y="1491431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Meta-Data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867204" y="1858620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Information about the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Protocols are like [Pizza] Boxes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60A732-7D82-4432-825E-DCAFE0FE2334}"/>
              </a:ext>
            </a:extLst>
          </p:cNvPr>
          <p:cNvCxnSpPr>
            <a:cxnSpLocks/>
          </p:cNvCxnSpPr>
          <p:nvPr/>
        </p:nvCxnSpPr>
        <p:spPr>
          <a:xfrm>
            <a:off x="1913778" y="4657266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4A6AC-0213-4354-98AC-DD79623B761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508272" y="4657266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09B7019-2E0F-495A-940B-EFC415D75B5C}"/>
              </a:ext>
            </a:extLst>
          </p:cNvPr>
          <p:cNvSpPr/>
          <p:nvPr/>
        </p:nvSpPr>
        <p:spPr>
          <a:xfrm>
            <a:off x="4005953" y="507878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1212CE-5918-4296-AFDE-C8957B579882}"/>
              </a:ext>
            </a:extLst>
          </p:cNvPr>
          <p:cNvSpPr txBox="1"/>
          <p:nvPr/>
        </p:nvSpPr>
        <p:spPr>
          <a:xfrm>
            <a:off x="2060463" y="43421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A4BF76-C8F0-4A37-9405-906DADA9FA8E}"/>
              </a:ext>
            </a:extLst>
          </p:cNvPr>
          <p:cNvSpPr txBox="1"/>
          <p:nvPr/>
        </p:nvSpPr>
        <p:spPr>
          <a:xfrm>
            <a:off x="1900865" y="4693126"/>
            <a:ext cx="144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Crucial! Where do we stop?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3665B2-CB9D-404E-AC67-382951C4EBA0}"/>
              </a:ext>
            </a:extLst>
          </p:cNvPr>
          <p:cNvSpPr txBox="1"/>
          <p:nvPr/>
        </p:nvSpPr>
        <p:spPr>
          <a:xfrm>
            <a:off x="4367903" y="6103239"/>
            <a:ext cx="609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1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5262E2C-1ED4-4592-819F-F68D340E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04492"/>
              </p:ext>
            </p:extLst>
          </p:nvPr>
        </p:nvGraphicFramePr>
        <p:xfrm>
          <a:off x="674255" y="1552537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Request Line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C0F55-3B82-4A06-BE70-9ED50A16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21248"/>
              </p:ext>
            </p:extLst>
          </p:nvPr>
        </p:nvGraphicFramePr>
        <p:xfrm>
          <a:off x="674255" y="4505705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Line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A52737-88CD-4DA6-B9AA-72823862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57231"/>
              </p:ext>
            </p:extLst>
          </p:nvPr>
        </p:nvGraphicFramePr>
        <p:xfrm>
          <a:off x="3568931" y="1152905"/>
          <a:ext cx="456266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669">
                  <a:extLst>
                    <a:ext uri="{9D8B030D-6E8A-4147-A177-3AD203B41FA5}">
                      <a16:colId xmlns:a16="http://schemas.microsoft.com/office/drawing/2014/main" val="1428292851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sng" dirty="0"/>
                        <a:t>Request Line</a:t>
                      </a:r>
                    </a:p>
                    <a:p>
                      <a:pPr algn="ctr"/>
                      <a:r>
                        <a:rPr lang="en-US" sz="1800" b="0" dirty="0"/>
                        <a:t>&lt;METHOD&gt; &lt;URL&gt; &lt;VERSION&gt;</a:t>
                      </a:r>
                    </a:p>
                    <a:p>
                      <a:pPr algn="ctr"/>
                      <a:r>
                        <a:rPr lang="en-US" sz="1800" b="0" dirty="0"/>
                        <a:t>GET /index.html HTTP/1.1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97312"/>
                  </a:ext>
                </a:extLst>
              </a:tr>
              <a:tr h="2994659">
                <a:tc>
                  <a:txBody>
                    <a:bodyPr/>
                    <a:lstStyle/>
                    <a:p>
                      <a:r>
                        <a:rPr lang="en-US" sz="1600" u="sng" dirty="0"/>
                        <a:t>Some Methods (verbs):</a:t>
                      </a:r>
                    </a:p>
                    <a:p>
                      <a:r>
                        <a:rPr lang="en-US" sz="1600" dirty="0"/>
                        <a:t>Traditional “browser” methods:</a:t>
                      </a:r>
                    </a:p>
                    <a:p>
                      <a:r>
                        <a:rPr lang="en-US" sz="1600" dirty="0"/>
                        <a:t>GET </a:t>
                      </a:r>
                    </a:p>
                    <a:p>
                      <a:r>
                        <a:rPr lang="en-US" sz="1600" dirty="0"/>
                        <a:t>POST (Request has a body)</a:t>
                      </a:r>
                    </a:p>
                    <a:p>
                      <a:r>
                        <a:rPr lang="en-US" sz="1600" dirty="0"/>
                        <a:t>HEAD (no body)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API-Related (growing in popularity)</a:t>
                      </a:r>
                    </a:p>
                    <a:p>
                      <a:r>
                        <a:rPr lang="en-US" sz="1600" dirty="0"/>
                        <a:t>PUT</a:t>
                      </a:r>
                    </a:p>
                    <a:p>
                      <a:r>
                        <a:rPr lang="en-US" sz="1600" dirty="0"/>
                        <a:t>DELETE</a:t>
                      </a:r>
                    </a:p>
                    <a:p>
                      <a:r>
                        <a:rPr lang="en-US" sz="1600" dirty="0"/>
                        <a:t>PATCH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u="sng" dirty="0"/>
                        <a:t>HTTP Versions</a:t>
                      </a:r>
                      <a:r>
                        <a:rPr lang="en-US" sz="1600" dirty="0"/>
                        <a:t>:</a:t>
                      </a:r>
                    </a:p>
                    <a:p>
                      <a:r>
                        <a:rPr lang="en-US" sz="1600" dirty="0"/>
                        <a:t>1.0 – Non-Persistent</a:t>
                      </a:r>
                    </a:p>
                    <a:p>
                      <a:r>
                        <a:rPr lang="en-US" sz="1600" dirty="0"/>
                        <a:t>1.1 – Persistent</a:t>
                      </a:r>
                    </a:p>
                    <a:p>
                      <a:r>
                        <a:rPr lang="en-US" sz="1600" dirty="0"/>
                        <a:t>2.0 – Major Update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6488"/>
                  </a:ext>
                </a:extLst>
              </a:tr>
              <a:tr h="879555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/>
                        <a:t>Header Lines</a:t>
                      </a:r>
                    </a:p>
                    <a:p>
                      <a:pPr algn="ctr"/>
                      <a:r>
                        <a:rPr lang="en-US" sz="1800" dirty="0"/>
                        <a:t>&lt;HEADER NAME&gt;: &lt;VALUE&gt;</a:t>
                      </a:r>
                    </a:p>
                    <a:p>
                      <a:pPr algn="ctr"/>
                      <a:r>
                        <a:rPr lang="en-US" sz="1800" dirty="0"/>
                        <a:t>Host: www.example.com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25644"/>
                  </a:ext>
                </a:extLst>
              </a:tr>
            </a:tbl>
          </a:graphicData>
        </a:graphic>
      </p:graphicFrame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4F68BA78-4ADD-4D05-94A3-5BA9CD0E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10796"/>
              </p:ext>
            </p:extLst>
          </p:nvPr>
        </p:nvGraphicFramePr>
        <p:xfrm>
          <a:off x="8373606" y="1152905"/>
          <a:ext cx="3436009" cy="48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009">
                  <a:extLst>
                    <a:ext uri="{9D8B030D-6E8A-4147-A177-3AD203B41FA5}">
                      <a16:colId xmlns:a16="http://schemas.microsoft.com/office/drawing/2014/main" val="344962369"/>
                    </a:ext>
                  </a:extLst>
                </a:gridCol>
              </a:tblGrid>
              <a:tr h="92527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Response Line</a:t>
                      </a:r>
                    </a:p>
                    <a:p>
                      <a:pPr algn="ctr"/>
                      <a:r>
                        <a:rPr lang="en-US" b="0" dirty="0"/>
                        <a:t>&lt;VERSION&gt; &lt;STATUS &gt; &lt;PHRASE&gt;</a:t>
                      </a:r>
                    </a:p>
                    <a:p>
                      <a:pPr algn="ctr"/>
                      <a:r>
                        <a:rPr lang="en-US" b="0" dirty="0"/>
                        <a:t>HTTP/1.1 200 OK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56061"/>
                  </a:ext>
                </a:extLst>
              </a:tr>
              <a:tr h="1817928">
                <a:tc>
                  <a:txBody>
                    <a:bodyPr/>
                    <a:lstStyle/>
                    <a:p>
                      <a:r>
                        <a:rPr lang="en-US" u="sng" dirty="0"/>
                        <a:t>Common Status Codes:</a:t>
                      </a:r>
                    </a:p>
                    <a:p>
                      <a:r>
                        <a:rPr lang="en-US" dirty="0"/>
                        <a:t>2xxx: Success</a:t>
                      </a:r>
                    </a:p>
                    <a:p>
                      <a:r>
                        <a:rPr lang="en-US" dirty="0"/>
                        <a:t>200 – OK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3xx: Redirect</a:t>
                      </a:r>
                    </a:p>
                    <a:p>
                      <a:r>
                        <a:rPr lang="en-US" dirty="0"/>
                        <a:t>301 – Moved Permanently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4xx: Client Errors</a:t>
                      </a:r>
                    </a:p>
                    <a:p>
                      <a:r>
                        <a:rPr lang="en-US" dirty="0"/>
                        <a:t>400 – Bad Request (Bad API Call)</a:t>
                      </a:r>
                    </a:p>
                    <a:p>
                      <a:r>
                        <a:rPr lang="en-US" dirty="0"/>
                        <a:t>403 – Unauthorized (Bad API Call)</a:t>
                      </a:r>
                    </a:p>
                    <a:p>
                      <a:r>
                        <a:rPr lang="en-US" dirty="0"/>
                        <a:t>404 – Not Found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5xx: Server Errors</a:t>
                      </a:r>
                    </a:p>
                    <a:p>
                      <a:r>
                        <a:rPr lang="en-US" dirty="0"/>
                        <a:t>500 – Internal Server Error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6705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999233" y="929871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1B2160-03A0-4D49-B1BE-D1C45C63F2CA}"/>
              </a:ext>
            </a:extLst>
          </p:cNvPr>
          <p:cNvCxnSpPr>
            <a:cxnSpLocks/>
          </p:cNvCxnSpPr>
          <p:nvPr/>
        </p:nvCxnSpPr>
        <p:spPr>
          <a:xfrm flipV="1">
            <a:off x="705308" y="429048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10757F7-921D-4A98-92F4-4F4FDA7E4E70}"/>
              </a:ext>
            </a:extLst>
          </p:cNvPr>
          <p:cNvSpPr/>
          <p:nvPr/>
        </p:nvSpPr>
        <p:spPr>
          <a:xfrm>
            <a:off x="3054497" y="422380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802BF9-C1E0-4DB7-BF6B-15F4D273653D}"/>
              </a:ext>
            </a:extLst>
          </p:cNvPr>
          <p:cNvSpPr txBox="1"/>
          <p:nvPr/>
        </p:nvSpPr>
        <p:spPr>
          <a:xfrm>
            <a:off x="999233" y="3927751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0085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Protocol—Browser Example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DE094-A515-4C46-95B0-ED7004F98E9A}"/>
              </a:ext>
            </a:extLst>
          </p:cNvPr>
          <p:cNvCxnSpPr>
            <a:cxnSpLocks/>
          </p:cNvCxnSpPr>
          <p:nvPr/>
        </p:nvCxnSpPr>
        <p:spPr>
          <a:xfrm>
            <a:off x="2765717" y="1606393"/>
            <a:ext cx="706810" cy="0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CF4D9-C92A-4504-8025-24E295B0798C}"/>
              </a:ext>
            </a:extLst>
          </p:cNvPr>
          <p:cNvCxnSpPr>
            <a:cxnSpLocks/>
          </p:cNvCxnSpPr>
          <p:nvPr/>
        </p:nvCxnSpPr>
        <p:spPr>
          <a:xfrm>
            <a:off x="3472527" y="2179321"/>
            <a:ext cx="0" cy="355117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C325EE-7B76-4AF0-ADAA-B018B8378985}"/>
              </a:ext>
            </a:extLst>
          </p:cNvPr>
          <p:cNvSpPr txBox="1"/>
          <p:nvPr/>
        </p:nvSpPr>
        <p:spPr>
          <a:xfrm>
            <a:off x="2765717" y="127364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Server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660A0-DC72-4F69-99A9-01A13472EC2C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8E408-A0B5-4E9E-8180-043CAF091D1B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0" cy="4124106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4BFC4D-3BFF-45F4-AAE6-000F0223677D}"/>
              </a:ext>
            </a:extLst>
          </p:cNvPr>
          <p:cNvSpPr txBox="1"/>
          <p:nvPr/>
        </p:nvSpPr>
        <p:spPr>
          <a:xfrm>
            <a:off x="8896181" y="167584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E0242A-BBB6-4022-8718-E643E18A7F1A}"/>
              </a:ext>
            </a:extLst>
          </p:cNvPr>
          <p:cNvCxnSpPr>
            <a:cxnSpLocks/>
          </p:cNvCxnSpPr>
          <p:nvPr/>
        </p:nvCxnSpPr>
        <p:spPr>
          <a:xfrm flipH="1">
            <a:off x="3472529" y="1606393"/>
            <a:ext cx="1" cy="50830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D0F42-3CAD-4FA2-9EC0-A26F5D10A012}"/>
              </a:ext>
            </a:extLst>
          </p:cNvPr>
          <p:cNvGrpSpPr/>
          <p:nvPr/>
        </p:nvGrpSpPr>
        <p:grpSpPr>
          <a:xfrm>
            <a:off x="3348646" y="2091220"/>
            <a:ext cx="246382" cy="98340"/>
            <a:chOff x="3348646" y="1458211"/>
            <a:chExt cx="246382" cy="983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525F03-8565-4498-9563-E821697E02A3}"/>
                </a:ext>
              </a:extLst>
            </p:cNvPr>
            <p:cNvGrpSpPr/>
            <p:nvPr/>
          </p:nvGrpSpPr>
          <p:grpSpPr>
            <a:xfrm>
              <a:off x="3350025" y="1458211"/>
              <a:ext cx="245003" cy="47936"/>
              <a:chOff x="3295819" y="1481939"/>
              <a:chExt cx="245003" cy="47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EAB472E-F78C-4A58-A357-0FD9FC292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6086C09-E0D1-446E-8EC9-6D6E0B8AA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6CE63D4-E9B1-486D-A13E-4B29A108F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C44889-CFD7-4905-8D9F-A01CE4C3E2CE}"/>
                </a:ext>
              </a:extLst>
            </p:cNvPr>
            <p:cNvGrpSpPr/>
            <p:nvPr/>
          </p:nvGrpSpPr>
          <p:grpSpPr>
            <a:xfrm>
              <a:off x="3348646" y="1508615"/>
              <a:ext cx="245003" cy="47936"/>
              <a:chOff x="3295819" y="1481939"/>
              <a:chExt cx="245003" cy="4793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A1E22AE-C9E6-4BA4-9540-6EF0A12B6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D8D6B39-B9FD-4E12-96E8-3B5F1E677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37960F-66B9-4B03-B9BE-47D96937F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759FBA2-EC4A-4E24-9FDE-523D51A4910A}"/>
              </a:ext>
            </a:extLst>
          </p:cNvPr>
          <p:cNvSpPr/>
          <p:nvPr/>
        </p:nvSpPr>
        <p:spPr>
          <a:xfrm>
            <a:off x="3404755" y="1706091"/>
            <a:ext cx="133350" cy="13335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ABE3D2-F21F-4848-91A1-0198FA9C6B05}"/>
              </a:ext>
            </a:extLst>
          </p:cNvPr>
          <p:cNvSpPr txBox="1"/>
          <p:nvPr/>
        </p:nvSpPr>
        <p:spPr>
          <a:xfrm>
            <a:off x="1884888" y="1640696"/>
            <a:ext cx="157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Opens a 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4A46F-ADA6-45C5-84B9-B791093844BB}"/>
              </a:ext>
            </a:extLst>
          </p:cNvPr>
          <p:cNvSpPr txBox="1"/>
          <p:nvPr/>
        </p:nvSpPr>
        <p:spPr>
          <a:xfrm>
            <a:off x="1385203" y="1998030"/>
            <a:ext cx="2043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Waits for a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05AD0-0557-4EEC-86BB-A843346752EF}"/>
              </a:ext>
            </a:extLst>
          </p:cNvPr>
          <p:cNvCxnSpPr/>
          <p:nvPr/>
        </p:nvCxnSpPr>
        <p:spPr>
          <a:xfrm flipH="1">
            <a:off x="3467356" y="212150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2BC9D5-6789-4F3E-8FF0-A7373D7E8F4C}"/>
              </a:ext>
            </a:extLst>
          </p:cNvPr>
          <p:cNvSpPr txBox="1"/>
          <p:nvPr/>
        </p:nvSpPr>
        <p:spPr>
          <a:xfrm>
            <a:off x="8847652" y="1995997"/>
            <a:ext cx="1054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EEC34-7521-44DC-AEE1-44BC930940A1}"/>
              </a:ext>
            </a:extLst>
          </p:cNvPr>
          <p:cNvCxnSpPr>
            <a:cxnSpLocks/>
          </p:cNvCxnSpPr>
          <p:nvPr/>
        </p:nvCxnSpPr>
        <p:spPr>
          <a:xfrm>
            <a:off x="3489576" y="289043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A054D24-4BB3-4343-A04A-D6B572929929}"/>
              </a:ext>
            </a:extLst>
          </p:cNvPr>
          <p:cNvSpPr txBox="1"/>
          <p:nvPr/>
        </p:nvSpPr>
        <p:spPr>
          <a:xfrm>
            <a:off x="2390611" y="2751934"/>
            <a:ext cx="1147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AE60C1-3ADF-4073-B129-F26CFF389C6A}"/>
              </a:ext>
            </a:extLst>
          </p:cNvPr>
          <p:cNvSpPr txBox="1"/>
          <p:nvPr/>
        </p:nvSpPr>
        <p:spPr>
          <a:xfrm>
            <a:off x="8847652" y="3107439"/>
            <a:ext cx="1612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Client Parses Response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DC2592-9781-4173-9D7D-29254A9D7901}"/>
              </a:ext>
            </a:extLst>
          </p:cNvPr>
          <p:cNvSpPr txBox="1"/>
          <p:nvPr/>
        </p:nvSpPr>
        <p:spPr>
          <a:xfrm>
            <a:off x="8903458" y="3466583"/>
            <a:ext cx="260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requests additional resources based on the body of the response. These could be images, .</a:t>
            </a:r>
            <a:r>
              <a:rPr lang="en-US" sz="1200" dirty="0" err="1"/>
              <a:t>css</a:t>
            </a:r>
            <a:r>
              <a:rPr lang="en-US" sz="1200" dirty="0"/>
              <a:t>, or .</a:t>
            </a:r>
            <a:r>
              <a:rPr lang="en-US" sz="1200" dirty="0" err="1"/>
              <a:t>js</a:t>
            </a:r>
            <a:r>
              <a:rPr lang="en-US" sz="1200" dirty="0"/>
              <a:t> files. 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1A8E53-657B-4226-BE34-CE27FDF5CCB5}"/>
              </a:ext>
            </a:extLst>
          </p:cNvPr>
          <p:cNvCxnSpPr>
            <a:cxnSpLocks/>
          </p:cNvCxnSpPr>
          <p:nvPr/>
        </p:nvCxnSpPr>
        <p:spPr>
          <a:xfrm flipH="1">
            <a:off x="3472527" y="3638415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78839B-4B2A-45F8-9BBA-2B9067B725A5}"/>
              </a:ext>
            </a:extLst>
          </p:cNvPr>
          <p:cNvCxnSpPr>
            <a:cxnSpLocks/>
          </p:cNvCxnSpPr>
          <p:nvPr/>
        </p:nvCxnSpPr>
        <p:spPr>
          <a:xfrm flipH="1">
            <a:off x="3472527" y="3744427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7AFB02-22BE-4374-8CDC-9699EA90D6D5}"/>
              </a:ext>
            </a:extLst>
          </p:cNvPr>
          <p:cNvCxnSpPr>
            <a:cxnSpLocks/>
          </p:cNvCxnSpPr>
          <p:nvPr/>
        </p:nvCxnSpPr>
        <p:spPr>
          <a:xfrm flipH="1">
            <a:off x="3472527" y="3850439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5AE60C-F518-4259-A6F1-78C12CECD7B8}"/>
              </a:ext>
            </a:extLst>
          </p:cNvPr>
          <p:cNvCxnSpPr>
            <a:cxnSpLocks/>
          </p:cNvCxnSpPr>
          <p:nvPr/>
        </p:nvCxnSpPr>
        <p:spPr>
          <a:xfrm flipH="1">
            <a:off x="3472527" y="395645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6AB807A-C4C5-4E49-9F9F-07AFD723A86C}"/>
              </a:ext>
            </a:extLst>
          </p:cNvPr>
          <p:cNvCxnSpPr>
            <a:cxnSpLocks/>
          </p:cNvCxnSpPr>
          <p:nvPr/>
        </p:nvCxnSpPr>
        <p:spPr>
          <a:xfrm flipH="1">
            <a:off x="3472527" y="406246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6B72B2-9EAF-434A-A5E5-B18DF08B6CE3}"/>
              </a:ext>
            </a:extLst>
          </p:cNvPr>
          <p:cNvCxnSpPr>
            <a:cxnSpLocks/>
          </p:cNvCxnSpPr>
          <p:nvPr/>
        </p:nvCxnSpPr>
        <p:spPr>
          <a:xfrm flipH="1">
            <a:off x="3472527" y="416847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43C451-B9D5-4808-899B-33BD68D3B181}"/>
              </a:ext>
            </a:extLst>
          </p:cNvPr>
          <p:cNvSpPr txBox="1"/>
          <p:nvPr/>
        </p:nvSpPr>
        <p:spPr>
          <a:xfrm>
            <a:off x="1674408" y="4169531"/>
            <a:ext cx="172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Server receives multiple requests almost simultaneously. This is where threading comes into play.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197940-0285-41F9-9181-1986D6C5A9CF}"/>
              </a:ext>
            </a:extLst>
          </p:cNvPr>
          <p:cNvCxnSpPr>
            <a:cxnSpLocks/>
          </p:cNvCxnSpPr>
          <p:nvPr/>
        </p:nvCxnSpPr>
        <p:spPr>
          <a:xfrm>
            <a:off x="3483636" y="4331240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A2E0F85-98E9-4BEE-86DA-D729BFEC301A}"/>
              </a:ext>
            </a:extLst>
          </p:cNvPr>
          <p:cNvCxnSpPr>
            <a:cxnSpLocks/>
          </p:cNvCxnSpPr>
          <p:nvPr/>
        </p:nvCxnSpPr>
        <p:spPr>
          <a:xfrm>
            <a:off x="3483636" y="4441502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31F19B-D8A6-46E2-B9C9-8FBE8FAE82A9}"/>
              </a:ext>
            </a:extLst>
          </p:cNvPr>
          <p:cNvCxnSpPr>
            <a:cxnSpLocks/>
          </p:cNvCxnSpPr>
          <p:nvPr/>
        </p:nvCxnSpPr>
        <p:spPr>
          <a:xfrm>
            <a:off x="3483636" y="455176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36B697B-E18C-4495-AF69-CACC55B4D154}"/>
              </a:ext>
            </a:extLst>
          </p:cNvPr>
          <p:cNvCxnSpPr>
            <a:cxnSpLocks/>
          </p:cNvCxnSpPr>
          <p:nvPr/>
        </p:nvCxnSpPr>
        <p:spPr>
          <a:xfrm>
            <a:off x="3483636" y="4662026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F6AC07-D463-410C-8C5E-664018D5CCE1}"/>
              </a:ext>
            </a:extLst>
          </p:cNvPr>
          <p:cNvCxnSpPr>
            <a:cxnSpLocks/>
          </p:cNvCxnSpPr>
          <p:nvPr/>
        </p:nvCxnSpPr>
        <p:spPr>
          <a:xfrm>
            <a:off x="3483636" y="4772288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7F6F9A-C96B-4C61-A57C-524F4344529D}"/>
              </a:ext>
            </a:extLst>
          </p:cNvPr>
          <p:cNvCxnSpPr>
            <a:cxnSpLocks/>
          </p:cNvCxnSpPr>
          <p:nvPr/>
        </p:nvCxnSpPr>
        <p:spPr>
          <a:xfrm>
            <a:off x="3483636" y="4882549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FDEF61B-F098-4C0D-8C78-18F22FDC78FD}"/>
              </a:ext>
            </a:extLst>
          </p:cNvPr>
          <p:cNvSpPr txBox="1"/>
          <p:nvPr/>
        </p:nvSpPr>
        <p:spPr>
          <a:xfrm>
            <a:off x="8944713" y="4589440"/>
            <a:ext cx="27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either requests additional resources or has enough to display a page.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ACEC1-3D44-4AA3-AE60-2B06990ABCFE}"/>
              </a:ext>
            </a:extLst>
          </p:cNvPr>
          <p:cNvSpPr txBox="1"/>
          <p:nvPr/>
        </p:nvSpPr>
        <p:spPr>
          <a:xfrm>
            <a:off x="3484484" y="936449"/>
            <a:ext cx="522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Your browser makes a lot of requests to render a page</a:t>
            </a:r>
          </a:p>
        </p:txBody>
      </p:sp>
    </p:spTree>
    <p:extLst>
      <p:ext uri="{BB962C8B-B14F-4D97-AF65-F5344CB8AC3E}">
        <p14:creationId xmlns:p14="http://schemas.microsoft.com/office/powerpoint/2010/main" val="110404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 1.0 vs 1.1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171914" y="983345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44A6-78CB-4CA4-8F3A-246179F623AC}"/>
              </a:ext>
            </a:extLst>
          </p:cNvPr>
          <p:cNvSpPr txBox="1"/>
          <p:nvPr/>
        </p:nvSpPr>
        <p:spPr>
          <a:xfrm>
            <a:off x="654536" y="1305804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Non-persistent.</a:t>
            </a:r>
          </a:p>
          <a:p>
            <a:r>
              <a:rPr lang="en-US" dirty="0"/>
              <a:t>You can only make one request at a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9A270-11E6-4230-8E8E-5B9958C92DD5}"/>
              </a:ext>
            </a:extLst>
          </p:cNvPr>
          <p:cNvSpPr txBox="1"/>
          <p:nvPr/>
        </p:nvSpPr>
        <p:spPr>
          <a:xfrm>
            <a:off x="8947421" y="1425953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notably, maintains a persistent connection.</a:t>
            </a:r>
          </a:p>
        </p:txBody>
      </p:sp>
      <p:pic>
        <p:nvPicPr>
          <p:cNvPr id="10" name="Picture 9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28465B-EB4B-4EF7-BBAB-ADCB6F371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2287576"/>
            <a:ext cx="970449" cy="1059189"/>
          </a:xfrm>
          <a:prstGeom prst="rect">
            <a:avLst/>
          </a:prstGeom>
        </p:spPr>
      </p:pic>
      <p:pic>
        <p:nvPicPr>
          <p:cNvPr id="12" name="Picture 1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9172FA0A-3E01-4D8B-8FBF-28A0A91C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2290417"/>
            <a:ext cx="704232" cy="1056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8BC6-CFFE-45B1-A626-E835958584E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76546" y="2817171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2FAB3-4411-4C5D-A33C-6B3C58F6BC88}"/>
              </a:ext>
            </a:extLst>
          </p:cNvPr>
          <p:cNvSpPr txBox="1"/>
          <p:nvPr/>
        </p:nvSpPr>
        <p:spPr>
          <a:xfrm>
            <a:off x="1828873" y="2343820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55" name="Picture 5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60E50734-85DA-461F-B507-202CF160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3486370"/>
            <a:ext cx="970449" cy="1059189"/>
          </a:xfrm>
          <a:prstGeom prst="rect">
            <a:avLst/>
          </a:prstGeom>
        </p:spPr>
      </p:pic>
      <p:pic>
        <p:nvPicPr>
          <p:cNvPr id="62" name="Picture 6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2961CFF9-D164-4369-91E2-5F799F6A0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3489211"/>
            <a:ext cx="704232" cy="105634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684338-5F79-43C0-B2FF-EDE739B39D22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1676546" y="4015965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6D32020-4CEA-4109-A13E-71CD39F9EB79}"/>
              </a:ext>
            </a:extLst>
          </p:cNvPr>
          <p:cNvSpPr txBox="1"/>
          <p:nvPr/>
        </p:nvSpPr>
        <p:spPr>
          <a:xfrm>
            <a:off x="1828873" y="3542614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pepperoni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5" name="Picture 6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71365F1E-2259-4092-A2F4-1F48BDDF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4738567"/>
            <a:ext cx="970449" cy="1059189"/>
          </a:xfrm>
          <a:prstGeom prst="rect">
            <a:avLst/>
          </a:prstGeom>
        </p:spPr>
      </p:pic>
      <p:pic>
        <p:nvPicPr>
          <p:cNvPr id="66" name="Picture 65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A0E5CC74-A7FF-4447-8248-156C3AC9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4741408"/>
            <a:ext cx="704232" cy="105634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9122E7-970B-477B-A79B-30DE4894BC83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1676546" y="5268162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B904169-8C52-493A-8B67-6F2F821528CC}"/>
              </a:ext>
            </a:extLst>
          </p:cNvPr>
          <p:cNvSpPr txBox="1"/>
          <p:nvPr/>
        </p:nvSpPr>
        <p:spPr>
          <a:xfrm>
            <a:off x="1828873" y="4794811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9" name="Picture 68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D4C17B4-0BDB-4CBA-A402-BF8C345A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251299" y="3346765"/>
            <a:ext cx="970449" cy="1059189"/>
          </a:xfrm>
          <a:prstGeom prst="rect">
            <a:avLst/>
          </a:prstGeom>
        </p:spPr>
      </p:pic>
      <p:pic>
        <p:nvPicPr>
          <p:cNvPr id="70" name="Picture 69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5CC5A046-21E3-49AA-8793-BFA5EF7A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48" y="3349606"/>
            <a:ext cx="704232" cy="105634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659BF7-725C-43B6-85D9-1B3EC65D5827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221748" y="3876360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A38F0C9-4ECC-4956-B205-2E36137CA394}"/>
              </a:ext>
            </a:extLst>
          </p:cNvPr>
          <p:cNvSpPr txBox="1"/>
          <p:nvPr/>
        </p:nvSpPr>
        <p:spPr>
          <a:xfrm>
            <a:off x="8374075" y="3403009"/>
            <a:ext cx="1961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pizza, </a:t>
            </a:r>
          </a:p>
          <a:p>
            <a:r>
              <a:rPr lang="en-US" sz="1400" i="1" dirty="0"/>
              <a:t>a pepperoni pizza, </a:t>
            </a:r>
          </a:p>
          <a:p>
            <a:r>
              <a:rPr lang="en-US" sz="1400" i="1" dirty="0"/>
              <a:t>and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4" name="Graphic 3" descr="Smiling face with solid fill">
            <a:extLst>
              <a:ext uri="{FF2B5EF4-FFF2-40B4-BE49-F238E27FC236}">
                <a16:creationId xmlns:a16="http://schemas.microsoft.com/office/drawing/2014/main" id="{EDE54838-A469-474D-A1E2-38FEF0861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366" y="2227697"/>
            <a:ext cx="593962" cy="593962"/>
          </a:xfrm>
          <a:prstGeom prst="rect">
            <a:avLst/>
          </a:prstGeom>
        </p:spPr>
      </p:pic>
      <p:pic>
        <p:nvPicPr>
          <p:cNvPr id="9" name="Graphic 8" descr="Sad face with solid fill">
            <a:extLst>
              <a:ext uri="{FF2B5EF4-FFF2-40B4-BE49-F238E27FC236}">
                <a16:creationId xmlns:a16="http://schemas.microsoft.com/office/drawing/2014/main" id="{DD9D38CA-F0B2-4C60-B180-1B2460D6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366" y="4674199"/>
            <a:ext cx="593962" cy="593962"/>
          </a:xfrm>
          <a:prstGeom prst="rect">
            <a:avLst/>
          </a:prstGeom>
        </p:spPr>
      </p:pic>
      <p:pic>
        <p:nvPicPr>
          <p:cNvPr id="14" name="Graphic 13" descr="Neutral face with solid fill">
            <a:extLst>
              <a:ext uri="{FF2B5EF4-FFF2-40B4-BE49-F238E27FC236}">
                <a16:creationId xmlns:a16="http://schemas.microsoft.com/office/drawing/2014/main" id="{26B90BEA-1BD7-463D-B4C6-4CA567CD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366" y="3422002"/>
            <a:ext cx="593962" cy="593962"/>
          </a:xfrm>
          <a:prstGeom prst="rect">
            <a:avLst/>
          </a:prstGeom>
        </p:spPr>
      </p:pic>
      <p:pic>
        <p:nvPicPr>
          <p:cNvPr id="18" name="Graphic 17" descr="Grinning face with solid fill">
            <a:extLst>
              <a:ext uri="{FF2B5EF4-FFF2-40B4-BE49-F238E27FC236}">
                <a16:creationId xmlns:a16="http://schemas.microsoft.com/office/drawing/2014/main" id="{FF052E67-70C3-4A06-8987-FB51EA5DD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46827" y="3285902"/>
            <a:ext cx="594360" cy="59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3990723" y="936449"/>
            <a:ext cx="41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  <a:r>
              <a:rPr lang="en-US" i="1" dirty="0"/>
              <a:t>The Story of the Annoying Pizza </a:t>
            </a:r>
            <a:r>
              <a:rPr lang="en-US" i="1" dirty="0" err="1"/>
              <a:t>Orderer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769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1D0881-197F-4E67-ADDB-4D08D42C7EB6}"/>
              </a:ext>
            </a:extLst>
          </p:cNvPr>
          <p:cNvCxnSpPr>
            <a:cxnSpLocks/>
          </p:cNvCxnSpPr>
          <p:nvPr/>
        </p:nvCxnSpPr>
        <p:spPr>
          <a:xfrm>
            <a:off x="6288333" y="552887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Monolithic v. Microservice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43374" y="936449"/>
            <a:ext cx="330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How to partition the backend?</a:t>
            </a:r>
            <a:endParaRPr lang="en-US" dirty="0"/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5610"/>
              </p:ext>
            </p:extLst>
          </p:nvPr>
        </p:nvGraphicFramePr>
        <p:xfrm>
          <a:off x="2397835" y="2227985"/>
          <a:ext cx="1922318" cy="207616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2231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 (PHP)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 (Apache)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 (Linux)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3846675" y="2382102"/>
            <a:ext cx="394472" cy="1722866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494FCE-DE6C-4C46-8EEF-69B4F3444DCF}"/>
              </a:ext>
            </a:extLst>
          </p:cNvPr>
          <p:cNvGrpSpPr/>
          <p:nvPr/>
        </p:nvGrpSpPr>
        <p:grpSpPr>
          <a:xfrm rot="5400000">
            <a:off x="1609964" y="1941151"/>
            <a:ext cx="394472" cy="1078768"/>
            <a:chOff x="6377154" y="2221304"/>
            <a:chExt cx="394472" cy="1078768"/>
          </a:xfrm>
        </p:grpSpPr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6F0CA78C-B748-4AF1-935B-DEA215864D4E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94C0C377-DFF0-474C-8223-D441C6DBBB06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84">
            <a:extLst>
              <a:ext uri="{FF2B5EF4-FFF2-40B4-BE49-F238E27FC236}">
                <a16:creationId xmlns:a16="http://schemas.microsoft.com/office/drawing/2014/main" id="{F515900F-E7C7-4E59-8945-E877678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72518"/>
              </p:ext>
            </p:extLst>
          </p:nvPr>
        </p:nvGraphicFramePr>
        <p:xfrm>
          <a:off x="137797" y="2233365"/>
          <a:ext cx="1078769" cy="9636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78769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 (MySQL)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52D3FA3-51AF-4269-AD2B-964A7E4474DF}"/>
              </a:ext>
            </a:extLst>
          </p:cNvPr>
          <p:cNvGrpSpPr/>
          <p:nvPr/>
        </p:nvGrpSpPr>
        <p:grpSpPr>
          <a:xfrm rot="5400000">
            <a:off x="1604175" y="2387924"/>
            <a:ext cx="394472" cy="1078768"/>
            <a:chOff x="6377154" y="2221304"/>
            <a:chExt cx="394472" cy="1078768"/>
          </a:xfrm>
        </p:grpSpPr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DB4642AB-F9AC-487B-BE07-1D4E7C79F76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E464D524-EE3B-4058-96AF-B5F5AEAFB6D2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94F72F-164F-4EE3-AFA9-F93B94C12A1C}"/>
              </a:ext>
            </a:extLst>
          </p:cNvPr>
          <p:cNvGrpSpPr/>
          <p:nvPr/>
        </p:nvGrpSpPr>
        <p:grpSpPr>
          <a:xfrm rot="12861496">
            <a:off x="7073548" y="1785774"/>
            <a:ext cx="394472" cy="489951"/>
            <a:chOff x="6377154" y="2221304"/>
            <a:chExt cx="394472" cy="1078768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D2A4C6B7-8DAA-44B2-89BC-14193A16108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Up 66">
              <a:extLst>
                <a:ext uri="{FF2B5EF4-FFF2-40B4-BE49-F238E27FC236}">
                  <a16:creationId xmlns:a16="http://schemas.microsoft.com/office/drawing/2014/main" id="{B1DC8FB3-ED4A-4651-B4EC-7FEC5F62EF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8" name="Table 84">
            <a:extLst>
              <a:ext uri="{FF2B5EF4-FFF2-40B4-BE49-F238E27FC236}">
                <a16:creationId xmlns:a16="http://schemas.microsoft.com/office/drawing/2014/main" id="{244F95B0-275E-4B5E-818E-32BC3CA2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98096"/>
              </p:ext>
            </p:extLst>
          </p:nvPr>
        </p:nvGraphicFramePr>
        <p:xfrm>
          <a:off x="7342322" y="1323856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aphicFrame>
        <p:nvGraphicFramePr>
          <p:cNvPr id="13" name="Table 84">
            <a:extLst>
              <a:ext uri="{FF2B5EF4-FFF2-40B4-BE49-F238E27FC236}">
                <a16:creationId xmlns:a16="http://schemas.microsoft.com/office/drawing/2014/main" id="{05DB80D7-A03E-460B-9535-ACBD65A73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08718"/>
              </p:ext>
            </p:extLst>
          </p:nvPr>
        </p:nvGraphicFramePr>
        <p:xfrm>
          <a:off x="6325090" y="2354077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DE3BFFE8-4334-4450-87A8-C1D24B984F90}"/>
              </a:ext>
            </a:extLst>
          </p:cNvPr>
          <p:cNvGrpSpPr/>
          <p:nvPr/>
        </p:nvGrpSpPr>
        <p:grpSpPr>
          <a:xfrm>
            <a:off x="6998968" y="2425479"/>
            <a:ext cx="394472" cy="1400937"/>
            <a:chOff x="6377154" y="2221304"/>
            <a:chExt cx="394472" cy="1078768"/>
          </a:xfrm>
        </p:grpSpPr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0AE1D157-EA2B-47A0-9E9F-A1550CF3EC8B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Up 82">
              <a:extLst>
                <a:ext uri="{FF2B5EF4-FFF2-40B4-BE49-F238E27FC236}">
                  <a16:creationId xmlns:a16="http://schemas.microsoft.com/office/drawing/2014/main" id="{89AD1ADF-38BD-48EC-9D8E-62C5F1BA270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FEE3090-094F-4838-9C9F-E63BDD9B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47271"/>
              </p:ext>
            </p:extLst>
          </p:nvPr>
        </p:nvGraphicFramePr>
        <p:xfrm>
          <a:off x="7823287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0B911-41F3-4B35-A9E3-E9154B4E86AD}"/>
              </a:ext>
            </a:extLst>
          </p:cNvPr>
          <p:cNvGrpSpPr/>
          <p:nvPr/>
        </p:nvGrpSpPr>
        <p:grpSpPr>
          <a:xfrm>
            <a:off x="8497165" y="2436070"/>
            <a:ext cx="394472" cy="1400937"/>
            <a:chOff x="6377154" y="2221304"/>
            <a:chExt cx="394472" cy="1078768"/>
          </a:xfrm>
        </p:grpSpPr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F0EF7D09-A706-4D58-B3E6-21ADAE1CC34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row: Up 91">
              <a:extLst>
                <a:ext uri="{FF2B5EF4-FFF2-40B4-BE49-F238E27FC236}">
                  <a16:creationId xmlns:a16="http://schemas.microsoft.com/office/drawing/2014/main" id="{4E825231-1B1D-444F-9623-B5EDBCA71C9C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10C959E-9D18-4CC6-ABC3-093593C6E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412"/>
              </p:ext>
            </p:extLst>
          </p:nvPr>
        </p:nvGraphicFramePr>
        <p:xfrm>
          <a:off x="9361605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D30ED5-50A3-45AF-B725-4790D39D3A35}"/>
              </a:ext>
            </a:extLst>
          </p:cNvPr>
          <p:cNvGrpSpPr/>
          <p:nvPr/>
        </p:nvGrpSpPr>
        <p:grpSpPr>
          <a:xfrm>
            <a:off x="10035483" y="2436070"/>
            <a:ext cx="394472" cy="1400937"/>
            <a:chOff x="6377154" y="2221304"/>
            <a:chExt cx="394472" cy="1078768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EAC5BA36-B393-4F5E-834B-B656671F42C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row: Up 103">
              <a:extLst>
                <a:ext uri="{FF2B5EF4-FFF2-40B4-BE49-F238E27FC236}">
                  <a16:creationId xmlns:a16="http://schemas.microsoft.com/office/drawing/2014/main" id="{7DCF608D-984D-462A-855C-6B2A70F4BA9A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8328AA-B29C-4C4A-9FFF-784D0C9398A1}"/>
              </a:ext>
            </a:extLst>
          </p:cNvPr>
          <p:cNvGrpSpPr/>
          <p:nvPr/>
        </p:nvGrpSpPr>
        <p:grpSpPr>
          <a:xfrm>
            <a:off x="8406480" y="4021049"/>
            <a:ext cx="394472" cy="902399"/>
            <a:chOff x="6377154" y="2221304"/>
            <a:chExt cx="394472" cy="1078768"/>
          </a:xfrm>
        </p:grpSpPr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52407592-BA62-440E-8003-2FF60C6226D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row: Up 106">
              <a:extLst>
                <a:ext uri="{FF2B5EF4-FFF2-40B4-BE49-F238E27FC236}">
                  <a16:creationId xmlns:a16="http://schemas.microsoft.com/office/drawing/2014/main" id="{CC7A20CD-D2F9-49BE-9150-8486DB5EFC8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51FDA9-CA6E-40F6-A745-08A2DE27B0D8}"/>
              </a:ext>
            </a:extLst>
          </p:cNvPr>
          <p:cNvGrpSpPr/>
          <p:nvPr/>
        </p:nvGrpSpPr>
        <p:grpSpPr>
          <a:xfrm rot="2987202">
            <a:off x="9069529" y="3921093"/>
            <a:ext cx="394472" cy="902399"/>
            <a:chOff x="6377154" y="2221304"/>
            <a:chExt cx="394472" cy="1078768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D49C7026-C7DA-4101-9A2F-BD25687B852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83959FE5-CB5A-4764-8933-D24F31873B04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CEF6E7-34BC-49BB-B500-1D09EF5344CF}"/>
              </a:ext>
            </a:extLst>
          </p:cNvPr>
          <p:cNvGrpSpPr/>
          <p:nvPr/>
        </p:nvGrpSpPr>
        <p:grpSpPr>
          <a:xfrm rot="18744562">
            <a:off x="7662366" y="3984374"/>
            <a:ext cx="394472" cy="902399"/>
            <a:chOff x="6377154" y="2221304"/>
            <a:chExt cx="394472" cy="1078768"/>
          </a:xfrm>
        </p:grpSpPr>
        <p:sp>
          <p:nvSpPr>
            <p:cNvPr id="112" name="Arrow: Up 111">
              <a:extLst>
                <a:ext uri="{FF2B5EF4-FFF2-40B4-BE49-F238E27FC236}">
                  <a16:creationId xmlns:a16="http://schemas.microsoft.com/office/drawing/2014/main" id="{E8D4F311-9DC9-47D2-B770-D20ECF1AF6B6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46AF1988-F99C-4684-A76F-F9270056DC2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B778414-7522-44D1-88A7-A8D6811D94BC}"/>
              </a:ext>
            </a:extLst>
          </p:cNvPr>
          <p:cNvGrpSpPr/>
          <p:nvPr/>
        </p:nvGrpSpPr>
        <p:grpSpPr>
          <a:xfrm rot="9206597">
            <a:off x="7949348" y="1779025"/>
            <a:ext cx="394472" cy="489951"/>
            <a:chOff x="6377154" y="2221304"/>
            <a:chExt cx="394472" cy="1078768"/>
          </a:xfrm>
        </p:grpSpPr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625DAE96-62AA-4B23-97B9-BEF379DE6792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row: Up 115">
              <a:extLst>
                <a:ext uri="{FF2B5EF4-FFF2-40B4-BE49-F238E27FC236}">
                  <a16:creationId xmlns:a16="http://schemas.microsoft.com/office/drawing/2014/main" id="{63BD087E-2AC1-4FE8-8A76-966C0BDF84F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84">
            <a:extLst>
              <a:ext uri="{FF2B5EF4-FFF2-40B4-BE49-F238E27FC236}">
                <a16:creationId xmlns:a16="http://schemas.microsoft.com/office/drawing/2014/main" id="{15536B98-2E97-4602-8711-BABF921F2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74577"/>
              </p:ext>
            </p:extLst>
          </p:nvPr>
        </p:nvGraphicFramePr>
        <p:xfrm>
          <a:off x="9582120" y="1303123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6F1C9A-63F3-457B-BF75-D774D6E8E567}"/>
              </a:ext>
            </a:extLst>
          </p:cNvPr>
          <p:cNvGrpSpPr/>
          <p:nvPr/>
        </p:nvGrpSpPr>
        <p:grpSpPr>
          <a:xfrm rot="10800000">
            <a:off x="9767164" y="1801792"/>
            <a:ext cx="394472" cy="489951"/>
            <a:chOff x="6377154" y="2221304"/>
            <a:chExt cx="394472" cy="1078768"/>
          </a:xfrm>
        </p:grpSpPr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F705E565-7B6E-4448-81F3-8F8845FFD30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8A449251-CCA2-46B9-A643-4FD9F9B8163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84E5FC6-0EA7-403A-BACB-A3E6CE4669AB}"/>
              </a:ext>
            </a:extLst>
          </p:cNvPr>
          <p:cNvSpPr/>
          <p:nvPr/>
        </p:nvSpPr>
        <p:spPr>
          <a:xfrm>
            <a:off x="2717217" y="4891228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858EB-C579-4298-89FB-A9EDB210F8EB}"/>
              </a:ext>
            </a:extLst>
          </p:cNvPr>
          <p:cNvSpPr txBox="1"/>
          <p:nvPr/>
        </p:nvSpPr>
        <p:spPr>
          <a:xfrm>
            <a:off x="1033326" y="462955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Monolithic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F275C15-B43D-4D25-AF5F-0AB3CFE8B878}"/>
              </a:ext>
            </a:extLst>
          </p:cNvPr>
          <p:cNvSpPr/>
          <p:nvPr/>
        </p:nvSpPr>
        <p:spPr>
          <a:xfrm>
            <a:off x="6158263" y="5462197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7D1C909-CB98-4C51-9E3F-D7A58BA8762D}"/>
              </a:ext>
            </a:extLst>
          </p:cNvPr>
          <p:cNvCxnSpPr>
            <a:cxnSpLocks/>
          </p:cNvCxnSpPr>
          <p:nvPr/>
        </p:nvCxnSpPr>
        <p:spPr>
          <a:xfrm>
            <a:off x="1116033" y="49579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FD21B3-ACF4-494A-9615-A704ED36F3C0}"/>
              </a:ext>
            </a:extLst>
          </p:cNvPr>
          <p:cNvSpPr txBox="1"/>
          <p:nvPr/>
        </p:nvSpPr>
        <p:spPr>
          <a:xfrm>
            <a:off x="6205625" y="5200524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Microservice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A43BEAB-8349-42E8-B0DB-1C610BE4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9467"/>
              </p:ext>
            </p:extLst>
          </p:nvPr>
        </p:nvGraphicFramePr>
        <p:xfrm>
          <a:off x="8075320" y="4983362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41E52B-70BC-4EB8-A6D9-E93E5177A259}"/>
              </a:ext>
            </a:extLst>
          </p:cNvPr>
          <p:cNvGrpSpPr/>
          <p:nvPr/>
        </p:nvGrpSpPr>
        <p:grpSpPr>
          <a:xfrm>
            <a:off x="8749198" y="5054764"/>
            <a:ext cx="394472" cy="1400937"/>
            <a:chOff x="6377154" y="2221304"/>
            <a:chExt cx="394472" cy="1078768"/>
          </a:xfrm>
        </p:grpSpPr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0ACAB68D-D0B4-4C45-BF41-14C0F709654D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EA8A4A3B-66A7-41D7-9C0B-AA7EBCBC4AB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74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When is a Server not a Server?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39265" y="936449"/>
            <a:ext cx="33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When is a server not a server</a:t>
            </a:r>
            <a:r>
              <a:rPr lang="en-US" dirty="0"/>
              <a:t>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4AE6AFA-27CE-4B79-A5E8-9C40BA641D65}"/>
              </a:ext>
            </a:extLst>
          </p:cNvPr>
          <p:cNvGrpSpPr/>
          <p:nvPr/>
        </p:nvGrpSpPr>
        <p:grpSpPr>
          <a:xfrm>
            <a:off x="884940" y="2102560"/>
            <a:ext cx="1495588" cy="2097660"/>
            <a:chOff x="884940" y="2102560"/>
            <a:chExt cx="1495588" cy="20976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99D048-572C-4C3C-A6E7-2699E8DE5967}"/>
                </a:ext>
              </a:extLst>
            </p:cNvPr>
            <p:cNvSpPr/>
            <p:nvPr/>
          </p:nvSpPr>
          <p:spPr>
            <a:xfrm>
              <a:off x="884941" y="210256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F312-646C-4CF3-8BCC-89D66F720BE6}"/>
                </a:ext>
              </a:extLst>
            </p:cNvPr>
            <p:cNvSpPr/>
            <p:nvPr/>
          </p:nvSpPr>
          <p:spPr>
            <a:xfrm>
              <a:off x="884941" y="263497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1828F-CD14-4699-A5A9-2B73B961FCE5}"/>
                </a:ext>
              </a:extLst>
            </p:cNvPr>
            <p:cNvSpPr/>
            <p:nvPr/>
          </p:nvSpPr>
          <p:spPr>
            <a:xfrm>
              <a:off x="884940" y="316738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F0B8B-0077-41F6-8ADC-2744C70CD2EE}"/>
                </a:ext>
              </a:extLst>
            </p:cNvPr>
            <p:cNvSpPr txBox="1"/>
            <p:nvPr/>
          </p:nvSpPr>
          <p:spPr>
            <a:xfrm>
              <a:off x="1058761" y="3830888"/>
              <a:ext cx="114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API Server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F20F3E-D3F1-4F5A-8D8F-0D3EAE3CC503}"/>
              </a:ext>
            </a:extLst>
          </p:cNvPr>
          <p:cNvGrpSpPr/>
          <p:nvPr/>
        </p:nvGrpSpPr>
        <p:grpSpPr>
          <a:xfrm>
            <a:off x="5311644" y="2110197"/>
            <a:ext cx="1495588" cy="2357052"/>
            <a:chOff x="5649091" y="2110197"/>
            <a:chExt cx="1495588" cy="23570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726E4-A4F0-44A3-82D6-B14C3736631D}"/>
                </a:ext>
              </a:extLst>
            </p:cNvPr>
            <p:cNvSpPr/>
            <p:nvPr/>
          </p:nvSpPr>
          <p:spPr>
            <a:xfrm>
              <a:off x="5649092" y="2110197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C65FCE-DB04-4F56-B470-6BDBEFBBBED2}"/>
                </a:ext>
              </a:extLst>
            </p:cNvPr>
            <p:cNvSpPr/>
            <p:nvPr/>
          </p:nvSpPr>
          <p:spPr>
            <a:xfrm>
              <a:off x="5649092" y="264261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C3007D-B35E-48D5-A2A1-A6FE7F2BD358}"/>
                </a:ext>
              </a:extLst>
            </p:cNvPr>
            <p:cNvSpPr/>
            <p:nvPr/>
          </p:nvSpPr>
          <p:spPr>
            <a:xfrm>
              <a:off x="5649091" y="317502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FA61F-EB9F-43DE-BCA7-06B871918CFE}"/>
                </a:ext>
              </a:extLst>
            </p:cNvPr>
            <p:cNvSpPr txBox="1"/>
            <p:nvPr/>
          </p:nvSpPr>
          <p:spPr>
            <a:xfrm>
              <a:off x="5778028" y="3820918"/>
              <a:ext cx="13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Server/</a:t>
              </a:r>
            </a:p>
            <a:p>
              <a:pPr algn="ctr"/>
              <a:r>
                <a:rPr lang="en-US" dirty="0"/>
                <a:t>API Client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5FC814-A130-4393-8E9F-984C5C9F5D77}"/>
              </a:ext>
            </a:extLst>
          </p:cNvPr>
          <p:cNvGrpSpPr/>
          <p:nvPr/>
        </p:nvGrpSpPr>
        <p:grpSpPr>
          <a:xfrm>
            <a:off x="9760766" y="2119390"/>
            <a:ext cx="1495588" cy="2054831"/>
            <a:chOff x="8842491" y="2119390"/>
            <a:chExt cx="1495588" cy="2054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76243B-0D6B-464D-B985-DA36839B9EA8}"/>
                </a:ext>
              </a:extLst>
            </p:cNvPr>
            <p:cNvSpPr/>
            <p:nvPr/>
          </p:nvSpPr>
          <p:spPr>
            <a:xfrm>
              <a:off x="8842492" y="211939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7BA7A0-1FA4-4F50-938A-377E32EE601B}"/>
                </a:ext>
              </a:extLst>
            </p:cNvPr>
            <p:cNvSpPr/>
            <p:nvPr/>
          </p:nvSpPr>
          <p:spPr>
            <a:xfrm>
              <a:off x="8842492" y="265180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89004-0C42-44D2-89DB-0D1915E9D4D5}"/>
                </a:ext>
              </a:extLst>
            </p:cNvPr>
            <p:cNvSpPr/>
            <p:nvPr/>
          </p:nvSpPr>
          <p:spPr>
            <a:xfrm>
              <a:off x="8842491" y="318421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F128E8-D340-406E-98EC-D9323B6A1701}"/>
                </a:ext>
              </a:extLst>
            </p:cNvPr>
            <p:cNvSpPr txBox="1"/>
            <p:nvPr/>
          </p:nvSpPr>
          <p:spPr>
            <a:xfrm>
              <a:off x="9227300" y="3804889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Client</a:t>
              </a:r>
            </a:p>
          </p:txBody>
        </p:sp>
      </p:grp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A418EE7-27E7-4AB0-AD07-0BE3BF69DE36}"/>
              </a:ext>
            </a:extLst>
          </p:cNvPr>
          <p:cNvSpPr/>
          <p:nvPr/>
        </p:nvSpPr>
        <p:spPr>
          <a:xfrm>
            <a:off x="2557221" y="3184215"/>
            <a:ext cx="2561070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24F52156-EA45-4409-99AB-697CB545842B}"/>
              </a:ext>
            </a:extLst>
          </p:cNvPr>
          <p:cNvSpPr/>
          <p:nvPr/>
        </p:nvSpPr>
        <p:spPr>
          <a:xfrm rot="10800000">
            <a:off x="2573880" y="3428995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5D7D4C-F4A4-49CF-A48E-86E55368F54E}"/>
              </a:ext>
            </a:extLst>
          </p:cNvPr>
          <p:cNvSpPr/>
          <p:nvPr/>
        </p:nvSpPr>
        <p:spPr>
          <a:xfrm>
            <a:off x="3731204" y="3133509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E38557-B5B2-428A-AF4D-D86F7ED82106}"/>
              </a:ext>
            </a:extLst>
          </p:cNvPr>
          <p:cNvSpPr/>
          <p:nvPr/>
        </p:nvSpPr>
        <p:spPr>
          <a:xfrm>
            <a:off x="3747865" y="3517231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96460475-F11F-49B2-98F1-E775E25319F7}"/>
              </a:ext>
            </a:extLst>
          </p:cNvPr>
          <p:cNvSpPr/>
          <p:nvPr/>
        </p:nvSpPr>
        <p:spPr>
          <a:xfrm>
            <a:off x="6983924" y="3184216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E3811EDC-168E-4E92-A4B5-A006FFA44A6B}"/>
              </a:ext>
            </a:extLst>
          </p:cNvPr>
          <p:cNvSpPr/>
          <p:nvPr/>
        </p:nvSpPr>
        <p:spPr>
          <a:xfrm rot="10800000">
            <a:off x="7023001" y="3428995"/>
            <a:ext cx="2561074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941C95-B5E0-446B-9271-A637A90F9A8B}"/>
              </a:ext>
            </a:extLst>
          </p:cNvPr>
          <p:cNvSpPr/>
          <p:nvPr/>
        </p:nvSpPr>
        <p:spPr>
          <a:xfrm>
            <a:off x="8157908" y="3124544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2144BB-51D7-4A55-B9D2-A238EA365651}"/>
              </a:ext>
            </a:extLst>
          </p:cNvPr>
          <p:cNvSpPr/>
          <p:nvPr/>
        </p:nvSpPr>
        <p:spPr>
          <a:xfrm>
            <a:off x="8163678" y="3551387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11259"/>
              </p:ext>
            </p:extLst>
          </p:nvPr>
        </p:nvGraphicFramePr>
        <p:xfrm>
          <a:off x="7575546" y="194072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6" name="Table 84">
            <a:extLst>
              <a:ext uri="{FF2B5EF4-FFF2-40B4-BE49-F238E27FC236}">
                <a16:creationId xmlns:a16="http://schemas.microsoft.com/office/drawing/2014/main" id="{9A03959A-B33A-4DE1-8E31-D808929B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4251"/>
              </p:ext>
            </p:extLst>
          </p:nvPr>
        </p:nvGraphicFramePr>
        <p:xfrm>
          <a:off x="3144258" y="191443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8" name="Table 84">
            <a:extLst>
              <a:ext uri="{FF2B5EF4-FFF2-40B4-BE49-F238E27FC236}">
                <a16:creationId xmlns:a16="http://schemas.microsoft.com/office/drawing/2014/main" id="{C140C49D-EE51-4AC5-A7E1-18C3B64E4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52826"/>
              </p:ext>
            </p:extLst>
          </p:nvPr>
        </p:nvGraphicFramePr>
        <p:xfrm>
          <a:off x="3144258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90" name="Table 84">
            <a:extLst>
              <a:ext uri="{FF2B5EF4-FFF2-40B4-BE49-F238E27FC236}">
                <a16:creationId xmlns:a16="http://schemas.microsoft.com/office/drawing/2014/main" id="{0BEEBD15-9734-4C4D-A766-F0AFE729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02474"/>
              </p:ext>
            </p:extLst>
          </p:nvPr>
        </p:nvGraphicFramePr>
        <p:xfrm>
          <a:off x="7574785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6377154" y="2221304"/>
            <a:ext cx="394472" cy="1078768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A2BF15-9B35-46A7-8AF8-B021C34C9BEC}"/>
              </a:ext>
            </a:extLst>
          </p:cNvPr>
          <p:cNvGrpSpPr/>
          <p:nvPr/>
        </p:nvGrpSpPr>
        <p:grpSpPr>
          <a:xfrm>
            <a:off x="1953446" y="2221304"/>
            <a:ext cx="394472" cy="1078768"/>
            <a:chOff x="6377154" y="2221304"/>
            <a:chExt cx="394472" cy="1078768"/>
          </a:xfrm>
        </p:grpSpPr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D4E87F9C-FDD6-4A24-A780-21216FE3D44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Up 96">
              <a:extLst>
                <a:ext uri="{FF2B5EF4-FFF2-40B4-BE49-F238E27FC236}">
                  <a16:creationId xmlns:a16="http://schemas.microsoft.com/office/drawing/2014/main" id="{685BD126-675C-4925-9E2C-E510FFD5627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4CF67E-0260-4A49-947F-C7A275729510}"/>
              </a:ext>
            </a:extLst>
          </p:cNvPr>
          <p:cNvGrpSpPr/>
          <p:nvPr/>
        </p:nvGrpSpPr>
        <p:grpSpPr>
          <a:xfrm>
            <a:off x="10856028" y="2227986"/>
            <a:ext cx="394472" cy="1078768"/>
            <a:chOff x="6377154" y="2221304"/>
            <a:chExt cx="394472" cy="1078768"/>
          </a:xfrm>
        </p:grpSpPr>
        <p:sp>
          <p:nvSpPr>
            <p:cNvPr id="99" name="Arrow: Up 98">
              <a:extLst>
                <a:ext uri="{FF2B5EF4-FFF2-40B4-BE49-F238E27FC236}">
                  <a16:creationId xmlns:a16="http://schemas.microsoft.com/office/drawing/2014/main" id="{C04E0315-D21A-4AE4-85F9-8F48354B6629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row: Up 99">
              <a:extLst>
                <a:ext uri="{FF2B5EF4-FFF2-40B4-BE49-F238E27FC236}">
                  <a16:creationId xmlns:a16="http://schemas.microsoft.com/office/drawing/2014/main" id="{911C7348-6C42-4E4E-9473-BF86DAA9C7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A754A3-FEDC-4259-B05D-E43685948737}"/>
              </a:ext>
            </a:extLst>
          </p:cNvPr>
          <p:cNvSpPr txBox="1"/>
          <p:nvPr/>
        </p:nvSpPr>
        <p:spPr>
          <a:xfrm>
            <a:off x="3111656" y="6003454"/>
            <a:ext cx="589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is a archetype for server routing packets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2251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486725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486725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9" y="2283516"/>
            <a:ext cx="2554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daughter asks me a question, so I go to the reference section of the library to find the answer in an encyclopedia.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2283516"/>
            <a:ext cx="385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son wants information for a book report, so I go to the library and check out books using my library card.</a:t>
            </a:r>
          </a:p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2145017"/>
            <a:ext cx="29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My kids want fun books for the summer, so I check out a lot of books using their library cards.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62EA0-D4EB-4C70-AB64-91AA0AB69B9A}"/>
              </a:ext>
            </a:extLst>
          </p:cNvPr>
          <p:cNvSpPr txBox="1"/>
          <p:nvPr/>
        </p:nvSpPr>
        <p:spPr>
          <a:xfrm>
            <a:off x="4045663" y="892172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visiting the library before the internet?</a:t>
            </a:r>
          </a:p>
        </p:txBody>
      </p:sp>
      <p:pic>
        <p:nvPicPr>
          <p:cNvPr id="22" name="Picture 21" descr="A picture containing indoor, sitting, window, counter&#10;&#10;Description automatically generated">
            <a:extLst>
              <a:ext uri="{FF2B5EF4-FFF2-40B4-BE49-F238E27FC236}">
                <a16:creationId xmlns:a16="http://schemas.microsoft.com/office/drawing/2014/main" id="{A30D9879-B124-4EBF-AE0E-B7FCE044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" y="4566998"/>
            <a:ext cx="2999747" cy="1999831"/>
          </a:xfrm>
          <a:prstGeom prst="rect">
            <a:avLst/>
          </a:prstGeom>
        </p:spPr>
      </p:pic>
      <p:pic>
        <p:nvPicPr>
          <p:cNvPr id="30" name="Picture 29" descr="A picture containing indoor, book, stationary, table&#10;&#10;Description automatically generated">
            <a:extLst>
              <a:ext uri="{FF2B5EF4-FFF2-40B4-BE49-F238E27FC236}">
                <a16:creationId xmlns:a16="http://schemas.microsoft.com/office/drawing/2014/main" id="{E8E78D91-E396-4F43-BB3B-631B48F1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1" y="3903143"/>
            <a:ext cx="1775791" cy="2663687"/>
          </a:xfrm>
          <a:prstGeom prst="rect">
            <a:avLst/>
          </a:prstGeom>
        </p:spPr>
      </p:pic>
      <p:pic>
        <p:nvPicPr>
          <p:cNvPr id="34" name="Picture 33" descr="A picture containing desk&#10;&#10;Description automatically generated">
            <a:extLst>
              <a:ext uri="{FF2B5EF4-FFF2-40B4-BE49-F238E27FC236}">
                <a16:creationId xmlns:a16="http://schemas.microsoft.com/office/drawing/2014/main" id="{5DF362B6-D16B-4CBD-ABA1-13C94F8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4" y="4173096"/>
            <a:ext cx="3571072" cy="2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173637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173637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173637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8" y="17418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not require a server.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1741831"/>
            <a:ext cx="38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 a server to protect API key.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1603332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Require a server to protect key and to do key exchange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D7A88-979A-4463-AD8F-F65B78A35CFF}"/>
              </a:ext>
            </a:extLst>
          </p:cNvPr>
          <p:cNvSpPr txBox="1"/>
          <p:nvPr/>
        </p:nvSpPr>
        <p:spPr>
          <a:xfrm>
            <a:off x="561218" y="2378655"/>
            <a:ext cx="348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must throttle/ban based on </a:t>
            </a:r>
          </a:p>
          <a:p>
            <a:r>
              <a:rPr lang="en-US" dirty="0"/>
              <a:t>IP address.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16C2CA-9600-4781-9572-62FF8A3D6FD8}"/>
              </a:ext>
            </a:extLst>
          </p:cNvPr>
          <p:cNvSpPr txBox="1"/>
          <p:nvPr/>
        </p:nvSpPr>
        <p:spPr>
          <a:xfrm>
            <a:off x="4168843" y="2378655"/>
            <a:ext cx="385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can throttle/ban based on API key.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DD8C94-4BF9-409B-8893-C69ECDDF8123}"/>
              </a:ext>
            </a:extLst>
          </p:cNvPr>
          <p:cNvSpPr txBox="1"/>
          <p:nvPr/>
        </p:nvSpPr>
        <p:spPr>
          <a:xfrm>
            <a:off x="8721375" y="2378655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Server can throttle/ban based on key.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E83FA6-ADD0-402D-A710-C81729C61E26}"/>
              </a:ext>
            </a:extLst>
          </p:cNvPr>
          <p:cNvSpPr txBox="1"/>
          <p:nvPr/>
        </p:nvSpPr>
        <p:spPr>
          <a:xfrm>
            <a:off x="569993" y="3271629"/>
            <a:ext cx="322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author has nothing to hide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6D1290-73E4-4E78-B129-7DB04A33E34B}"/>
              </a:ext>
            </a:extLst>
          </p:cNvPr>
          <p:cNvSpPr txBox="1"/>
          <p:nvPr/>
        </p:nvSpPr>
        <p:spPr>
          <a:xfrm>
            <a:off x="4353340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API key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00D11-6594-4715-A9E4-DBF3A7A3208D}"/>
              </a:ext>
            </a:extLst>
          </p:cNvPr>
          <p:cNvSpPr txBox="1"/>
          <p:nvPr/>
        </p:nvSpPr>
        <p:spPr>
          <a:xfrm>
            <a:off x="8462148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</a:t>
            </a:r>
            <a:r>
              <a:rPr lang="en-US" dirty="0" err="1"/>
              <a:t>Oauth</a:t>
            </a:r>
            <a:r>
              <a:rPr lang="en-US" dirty="0"/>
              <a:t> key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8E1CA-6E37-400F-B95A-84DA24D652F9}"/>
              </a:ext>
            </a:extLst>
          </p:cNvPr>
          <p:cNvSpPr txBox="1"/>
          <p:nvPr/>
        </p:nvSpPr>
        <p:spPr>
          <a:xfrm>
            <a:off x="545161" y="4125392"/>
            <a:ext cx="327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setup required to call API endpoint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30E73-B5D6-4403-8E8C-426424786362}"/>
              </a:ext>
            </a:extLst>
          </p:cNvPr>
          <p:cNvSpPr txBox="1"/>
          <p:nvPr/>
        </p:nvSpPr>
        <p:spPr>
          <a:xfrm>
            <a:off x="8517835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Code author must register/pay for an OAuth key.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43D9C6-B051-4F34-B815-B6CC62FE55E3}"/>
              </a:ext>
            </a:extLst>
          </p:cNvPr>
          <p:cNvSpPr txBox="1"/>
          <p:nvPr/>
        </p:nvSpPr>
        <p:spPr>
          <a:xfrm>
            <a:off x="4505740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must register/pay for an API key.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41611-C552-4265-A823-4E90322814DF}"/>
              </a:ext>
            </a:extLst>
          </p:cNvPr>
          <p:cNvSpPr txBox="1"/>
          <p:nvPr/>
        </p:nvSpPr>
        <p:spPr>
          <a:xfrm>
            <a:off x="569993" y="5114104"/>
            <a:ext cx="32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is 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B45B88-80F9-4685-B829-CDEC8479D694}"/>
              </a:ext>
            </a:extLst>
          </p:cNvPr>
          <p:cNvSpPr txBox="1"/>
          <p:nvPr/>
        </p:nvSpPr>
        <p:spPr>
          <a:xfrm>
            <a:off x="4633025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can be dynamic. API caller can represent up to one user.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C0856C-B452-415D-971D-EB98DFBC88A5}"/>
              </a:ext>
            </a:extLst>
          </p:cNvPr>
          <p:cNvSpPr txBox="1"/>
          <p:nvPr/>
        </p:nvSpPr>
        <p:spPr>
          <a:xfrm>
            <a:off x="8462148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API can be dynamic. Code by represent many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117773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Kinds of Currency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3CAEEA-E708-491E-B05B-8AC55C22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99924"/>
              </p:ext>
            </p:extLst>
          </p:nvPr>
        </p:nvGraphicFramePr>
        <p:xfrm>
          <a:off x="2957209" y="1780731"/>
          <a:ext cx="8374937" cy="3591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2840">
                  <a:extLst>
                    <a:ext uri="{9D8B030D-6E8A-4147-A177-3AD203B41FA5}">
                      <a16:colId xmlns:a16="http://schemas.microsoft.com/office/drawing/2014/main" val="2418564561"/>
                    </a:ext>
                  </a:extLst>
                </a:gridCol>
                <a:gridCol w="1134873">
                  <a:extLst>
                    <a:ext uri="{9D8B030D-6E8A-4147-A177-3AD203B41FA5}">
                      <a16:colId xmlns:a16="http://schemas.microsoft.com/office/drawing/2014/main" val="1335082205"/>
                    </a:ext>
                  </a:extLst>
                </a:gridCol>
                <a:gridCol w="1173402">
                  <a:extLst>
                    <a:ext uri="{9D8B030D-6E8A-4147-A177-3AD203B41FA5}">
                      <a16:colId xmlns:a16="http://schemas.microsoft.com/office/drawing/2014/main" val="2649579700"/>
                    </a:ext>
                  </a:extLst>
                </a:gridCol>
                <a:gridCol w="1229445">
                  <a:extLst>
                    <a:ext uri="{9D8B030D-6E8A-4147-A177-3AD203B41FA5}">
                      <a16:colId xmlns:a16="http://schemas.microsoft.com/office/drawing/2014/main" val="2013226019"/>
                    </a:ext>
                  </a:extLst>
                </a:gridCol>
                <a:gridCol w="1138375">
                  <a:extLst>
                    <a:ext uri="{9D8B030D-6E8A-4147-A177-3AD203B41FA5}">
                      <a16:colId xmlns:a16="http://schemas.microsoft.com/office/drawing/2014/main" val="1388966015"/>
                    </a:ext>
                  </a:extLst>
                </a:gridCol>
                <a:gridCol w="1232948">
                  <a:extLst>
                    <a:ext uri="{9D8B030D-6E8A-4147-A177-3AD203B41FA5}">
                      <a16:colId xmlns:a16="http://schemas.microsoft.com/office/drawing/2014/main" val="448337032"/>
                    </a:ext>
                  </a:extLst>
                </a:gridCol>
                <a:gridCol w="1373054">
                  <a:extLst>
                    <a:ext uri="{9D8B030D-6E8A-4147-A177-3AD203B41FA5}">
                      <a16:colId xmlns:a16="http://schemas.microsoft.com/office/drawing/2014/main" val="819282124"/>
                    </a:ext>
                  </a:extLst>
                </a:gridCol>
              </a:tblGrid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Fungible / Durable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Inherent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Anonymous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06219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Barter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35246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3326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 or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89829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Credit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Network (Visa,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67260"/>
                  </a:ext>
                </a:extLst>
              </a:tr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Crypto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94672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8DFE22-68E5-4CCB-BFF0-85C0C85E1F58}"/>
              </a:ext>
            </a:extLst>
          </p:cNvPr>
          <p:cNvSpPr/>
          <p:nvPr/>
        </p:nvSpPr>
        <p:spPr>
          <a:xfrm>
            <a:off x="6235227" y="3980043"/>
            <a:ext cx="749561" cy="1266987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E467E-8FC4-40F6-9680-BB1C7E007434}"/>
              </a:ext>
            </a:extLst>
          </p:cNvPr>
          <p:cNvGrpSpPr/>
          <p:nvPr/>
        </p:nvGrpSpPr>
        <p:grpSpPr>
          <a:xfrm>
            <a:off x="0" y="0"/>
            <a:ext cx="1994851" cy="6868174"/>
            <a:chOff x="0" y="0"/>
            <a:chExt cx="2459736" cy="8468750"/>
          </a:xfrm>
        </p:grpSpPr>
        <p:pic>
          <p:nvPicPr>
            <p:cNvPr id="28" name="Picture 27" descr="A close up of a plant&#10;&#10;Description automatically generated">
              <a:extLst>
                <a:ext uri="{FF2B5EF4-FFF2-40B4-BE49-F238E27FC236}">
                  <a16:creationId xmlns:a16="http://schemas.microsoft.com/office/drawing/2014/main" id="{5F5E9CE3-85BA-4196-886E-E4D46D4A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59736" cy="1637262"/>
            </a:xfrm>
            <a:prstGeom prst="rect">
              <a:avLst/>
            </a:prstGeom>
          </p:spPr>
        </p:pic>
        <p:pic>
          <p:nvPicPr>
            <p:cNvPr id="32" name="Picture 31" descr="The roof of a building&#10;&#10;Description automatically generated">
              <a:extLst>
                <a:ext uri="{FF2B5EF4-FFF2-40B4-BE49-F238E27FC236}">
                  <a16:creationId xmlns:a16="http://schemas.microsoft.com/office/drawing/2014/main" id="{D20216B7-CA0F-4194-A09A-E0AC1BE2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39592"/>
              <a:ext cx="2459736" cy="1633418"/>
            </a:xfrm>
            <a:prstGeom prst="rect">
              <a:avLst/>
            </a:prstGeom>
          </p:spPr>
        </p:pic>
        <p:pic>
          <p:nvPicPr>
            <p:cNvPr id="35" name="Picture 3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B1C2CDC-CF4A-47EA-B3A8-D2BF5E36A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5335"/>
              <a:ext cx="2459736" cy="1737189"/>
            </a:xfrm>
            <a:prstGeom prst="rect">
              <a:avLst/>
            </a:prstGeom>
          </p:spPr>
        </p:pic>
        <p:pic>
          <p:nvPicPr>
            <p:cNvPr id="38" name="Picture 37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031CEFEF-BF69-4F5C-91A2-60F0A46F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99222"/>
              <a:ext cx="2459736" cy="1637261"/>
            </a:xfrm>
            <a:prstGeom prst="rect">
              <a:avLst/>
            </a:prstGeom>
          </p:spPr>
        </p:pic>
        <p:pic>
          <p:nvPicPr>
            <p:cNvPr id="42" name="Picture 41" descr="A picture containing table, glass, sitting, clock&#10;&#10;Description automatically generated">
              <a:extLst>
                <a:ext uri="{FF2B5EF4-FFF2-40B4-BE49-F238E27FC236}">
                  <a16:creationId xmlns:a16="http://schemas.microsoft.com/office/drawing/2014/main" id="{A01624F0-3A11-4557-B26E-D7429448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23947"/>
              <a:ext cx="2459736" cy="184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5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C7A21-B95D-4ACB-ABA1-77C2811CBA8D}"/>
              </a:ext>
            </a:extLst>
          </p:cNvPr>
          <p:cNvGrpSpPr/>
          <p:nvPr/>
        </p:nvGrpSpPr>
        <p:grpSpPr>
          <a:xfrm>
            <a:off x="5792803" y="2823508"/>
            <a:ext cx="4498072" cy="1210984"/>
            <a:chOff x="5792803" y="1895149"/>
            <a:chExt cx="4498072" cy="12109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D2CAB9-EF2E-4B5B-B20A-806B6DD60F42}"/>
                </a:ext>
              </a:extLst>
            </p:cNvPr>
            <p:cNvSpPr txBox="1"/>
            <p:nvPr/>
          </p:nvSpPr>
          <p:spPr>
            <a:xfrm>
              <a:off x="6096000" y="1895149"/>
              <a:ext cx="3848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Transport Layer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CE06AF-2806-4107-95D9-AAC286CC343B}"/>
                </a:ext>
              </a:extLst>
            </p:cNvPr>
            <p:cNvGrpSpPr/>
            <p:nvPr/>
          </p:nvGrpSpPr>
          <p:grpSpPr>
            <a:xfrm>
              <a:off x="5792803" y="2430037"/>
              <a:ext cx="4498072" cy="297874"/>
              <a:chOff x="3971469" y="624781"/>
              <a:chExt cx="4498072" cy="2978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6E0AC31-61D0-4CE2-AA3B-3C6978E8704A}"/>
                  </a:ext>
                </a:extLst>
              </p:cNvPr>
              <p:cNvCxnSpPr/>
              <p:nvPr/>
            </p:nvCxnSpPr>
            <p:spPr>
              <a:xfrm>
                <a:off x="5170031" y="773442"/>
                <a:ext cx="2057400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388F3BF-FB37-4435-8519-443F06647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9270" y="697242"/>
                <a:ext cx="1027511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C5F7052-9710-4CD3-8A81-EEE0E9A72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431" y="6972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86B609C-3E9D-4EA1-9D7B-7AD108C8C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8192" y="7734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690C07-0109-4CEC-B0CC-434EED608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655" y="849642"/>
                <a:ext cx="1026537" cy="11668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A3A56A-D77B-4804-9467-3C2325189A39}"/>
                  </a:ext>
                </a:extLst>
              </p:cNvPr>
              <p:cNvSpPr/>
              <p:nvPr/>
            </p:nvSpPr>
            <p:spPr>
              <a:xfrm>
                <a:off x="3971469" y="789305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8A40C9-3C11-477D-B0FB-19648893F367}"/>
                  </a:ext>
                </a:extLst>
              </p:cNvPr>
              <p:cNvSpPr/>
              <p:nvPr/>
            </p:nvSpPr>
            <p:spPr>
              <a:xfrm>
                <a:off x="8336191" y="624781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18AA49-7B09-4FC3-ABD4-19396158116F}"/>
                </a:ext>
              </a:extLst>
            </p:cNvPr>
            <p:cNvSpPr txBox="1"/>
            <p:nvPr/>
          </p:nvSpPr>
          <p:spPr>
            <a:xfrm>
              <a:off x="6436983" y="2736801"/>
              <a:ext cx="336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 why do we use shopping bags?</a:t>
              </a:r>
              <a:endParaRPr lang="en-US" i="1" dirty="0"/>
            </a:p>
          </p:txBody>
        </p:sp>
      </p:grpSp>
      <p:pic>
        <p:nvPicPr>
          <p:cNvPr id="4" name="Picture 3" descr="A picture containing table, sitting, box, bag&#10;&#10;Description automatically generated">
            <a:extLst>
              <a:ext uri="{FF2B5EF4-FFF2-40B4-BE49-F238E27FC236}">
                <a16:creationId xmlns:a16="http://schemas.microsoft.com/office/drawing/2014/main" id="{EE466265-DB39-43B8-9187-A0163014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4" y="-1"/>
            <a:ext cx="4559516" cy="6839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2FA765-6D6F-4EF6-A7F4-F5BD5CD3F19D}"/>
              </a:ext>
            </a:extLst>
          </p:cNvPr>
          <p:cNvSpPr txBox="1"/>
          <p:nvPr/>
        </p:nvSpPr>
        <p:spPr>
          <a:xfrm>
            <a:off x="5066081" y="6607778"/>
            <a:ext cx="5933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https://www.pexels.com/license/c</a:t>
            </a:r>
          </a:p>
        </p:txBody>
      </p:sp>
    </p:spTree>
    <p:extLst>
      <p:ext uri="{BB962C8B-B14F-4D97-AF65-F5344CB8AC3E}">
        <p14:creationId xmlns:p14="http://schemas.microsoft.com/office/powerpoint/2010/main" val="29947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78-83A5-4253-A3A3-948A2E00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was the world like in 1995?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7514-DF5E-4EE2-9630-171BD546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1995: Bill Clinton, first term, family man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Shows: Seinfeld, Home Improvement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CDs had recently overtaken Cassettes in sales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DVDs invented but unavailable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 worked for NeXT, Inc.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population 265M (~330M today, 80%)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population 5.7B (~7.7B today, 75%)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6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Transport Layer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UDP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512642" y="976745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4560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Biography: Communication Networks, a Tops Down Approach and 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372259" y="936449"/>
            <a:ext cx="34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Process to Process Communication</a:t>
            </a:r>
            <a:endParaRPr 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7E15F4-C266-4615-866C-10C7444EA751}"/>
              </a:ext>
            </a:extLst>
          </p:cNvPr>
          <p:cNvSpPr txBox="1"/>
          <p:nvPr/>
        </p:nvSpPr>
        <p:spPr>
          <a:xfrm>
            <a:off x="654536" y="1305804"/>
            <a:ext cx="2570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Datagram Protocol</a:t>
            </a:r>
          </a:p>
          <a:p>
            <a:r>
              <a:rPr lang="en-US" dirty="0"/>
              <a:t>Connectionless</a:t>
            </a:r>
          </a:p>
          <a:p>
            <a:r>
              <a:rPr lang="en-US" dirty="0"/>
              <a:t>No Handshake</a:t>
            </a:r>
          </a:p>
          <a:p>
            <a:r>
              <a:rPr lang="en-US" dirty="0"/>
              <a:t>Unreliable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2659C-DD5C-4FC4-9392-2050A8F0C3EA}"/>
              </a:ext>
            </a:extLst>
          </p:cNvPr>
          <p:cNvSpPr txBox="1"/>
          <p:nvPr/>
        </p:nvSpPr>
        <p:spPr>
          <a:xfrm>
            <a:off x="8348870" y="1359278"/>
            <a:ext cx="3016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Transmission Control Protocol</a:t>
            </a:r>
          </a:p>
          <a:p>
            <a:pPr algn="r"/>
            <a:r>
              <a:rPr lang="en-US" dirty="0"/>
              <a:t>Connection-Oriented</a:t>
            </a:r>
          </a:p>
          <a:p>
            <a:pPr algn="r"/>
            <a:r>
              <a:rPr lang="en-US" dirty="0"/>
              <a:t>Handshake</a:t>
            </a:r>
          </a:p>
          <a:p>
            <a:pPr algn="r"/>
            <a:r>
              <a:rPr lang="en-US" dirty="0"/>
              <a:t>Reliable</a:t>
            </a:r>
          </a:p>
          <a:p>
            <a:pPr algn="r"/>
            <a:r>
              <a:rPr lang="en-US" dirty="0"/>
              <a:t>Stateful</a:t>
            </a:r>
          </a:p>
        </p:txBody>
      </p:sp>
      <p:pic>
        <p:nvPicPr>
          <p:cNvPr id="7" name="Picture 6" descr="A picture containing building, sitting, green, blue&#10;&#10;Description automatically generated">
            <a:extLst>
              <a:ext uri="{FF2B5EF4-FFF2-40B4-BE49-F238E27FC236}">
                <a16:creationId xmlns:a16="http://schemas.microsoft.com/office/drawing/2014/main" id="{54B99E00-D96C-4FFD-9282-BEFA9B61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1" y="2755737"/>
            <a:ext cx="4791242" cy="320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F01ADB-2E12-44D4-AECD-C48AEAB66A82}"/>
              </a:ext>
            </a:extLst>
          </p:cNvPr>
          <p:cNvSpPr txBox="1"/>
          <p:nvPr/>
        </p:nvSpPr>
        <p:spPr>
          <a:xfrm>
            <a:off x="0" y="6407546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pic>
        <p:nvPicPr>
          <p:cNvPr id="11" name="Picture 10" descr="A airplan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DC0AFD1C-A2EC-4055-B93E-03942981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63" y="2783132"/>
            <a:ext cx="4267199" cy="32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BACF6-68D3-4F8D-9B6A-8F8B91377663}"/>
              </a:ext>
            </a:extLst>
          </p:cNvPr>
          <p:cNvSpPr txBox="1"/>
          <p:nvPr/>
        </p:nvSpPr>
        <p:spPr>
          <a:xfrm>
            <a:off x="725551" y="2783132"/>
            <a:ext cx="479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Sports Broadcast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52E94-C732-46BF-9308-4EB1B35F9AB4}"/>
              </a:ext>
            </a:extLst>
          </p:cNvPr>
          <p:cNvSpPr txBox="1"/>
          <p:nvPr/>
        </p:nvSpPr>
        <p:spPr>
          <a:xfrm>
            <a:off x="7047163" y="2805009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Tower Coordination</a:t>
            </a:r>
          </a:p>
        </p:txBody>
      </p:sp>
    </p:spTree>
    <p:extLst>
      <p:ext uri="{BB962C8B-B14F-4D97-AF65-F5344CB8AC3E}">
        <p14:creationId xmlns:p14="http://schemas.microsoft.com/office/powerpoint/2010/main" val="96613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7CB3-186E-4837-A4D9-5A1A1FE0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world </a:t>
            </a:r>
            <a:r>
              <a:rPr lang="en-US" b="1" dirty="0"/>
              <a:t>didn’t have </a:t>
            </a:r>
            <a:r>
              <a:rPr lang="en-US" dirty="0"/>
              <a:t>in 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E268-0A0D-4748-8A34-5FC40A82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5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No one had heard of </a:t>
            </a:r>
            <a:r>
              <a:rPr lang="en-US" sz="2400" b="1" dirty="0"/>
              <a:t>Harry Potter </a:t>
            </a:r>
            <a:r>
              <a:rPr lang="en-US" sz="2400" dirty="0"/>
              <a:t>(even in England). (1997)</a:t>
            </a:r>
          </a:p>
          <a:p>
            <a:pPr>
              <a:buFontTx/>
              <a:buChar char="-"/>
            </a:pPr>
            <a:r>
              <a:rPr lang="en-US" sz="2400" dirty="0"/>
              <a:t>Cable news only meant CNN. No </a:t>
            </a:r>
            <a:r>
              <a:rPr lang="en-US" sz="2400" b="1" dirty="0"/>
              <a:t>Fox</a:t>
            </a:r>
            <a:r>
              <a:rPr lang="en-US" sz="2400" dirty="0"/>
              <a:t>  or </a:t>
            </a:r>
            <a:r>
              <a:rPr lang="en-US" sz="2400" b="1" dirty="0"/>
              <a:t>NBC</a:t>
            </a:r>
            <a:r>
              <a:rPr lang="en-US" sz="2400" dirty="0"/>
              <a:t>. (1996)</a:t>
            </a:r>
          </a:p>
          <a:p>
            <a:pPr>
              <a:buFontTx/>
              <a:buChar char="-"/>
            </a:pPr>
            <a:r>
              <a:rPr lang="en-US" sz="2400" dirty="0"/>
              <a:t>President who? </a:t>
            </a:r>
            <a:r>
              <a:rPr lang="en-US" sz="2400" b="1" dirty="0"/>
              <a:t>Barack Obama </a:t>
            </a:r>
            <a:r>
              <a:rPr lang="en-US" sz="2400" dirty="0"/>
              <a:t>was an attorney in Chicago.</a:t>
            </a:r>
          </a:p>
          <a:p>
            <a:pPr>
              <a:buFontTx/>
              <a:buChar char="-"/>
            </a:pPr>
            <a:r>
              <a:rPr lang="en-US" sz="2400" dirty="0"/>
              <a:t>GOAT? </a:t>
            </a:r>
            <a:r>
              <a:rPr lang="en-US" sz="2400" b="1" dirty="0"/>
              <a:t>LeBron James </a:t>
            </a:r>
            <a:r>
              <a:rPr lang="en-US" sz="2400" dirty="0"/>
              <a:t>was in his rookie year—as a fifth grader.</a:t>
            </a:r>
          </a:p>
          <a:p>
            <a:pPr>
              <a:buFontTx/>
              <a:buChar char="-"/>
            </a:pPr>
            <a:r>
              <a:rPr lang="en-US" sz="2400" dirty="0"/>
              <a:t>What is a Pre/Post trilogy? There were only three </a:t>
            </a:r>
            <a:r>
              <a:rPr lang="en-US" sz="2400" b="1" dirty="0"/>
              <a:t>Star Wars </a:t>
            </a:r>
            <a:r>
              <a:rPr lang="en-US" sz="2400" dirty="0"/>
              <a:t>Movies.</a:t>
            </a:r>
          </a:p>
          <a:p>
            <a:pPr>
              <a:buFontTx/>
              <a:buChar char="-"/>
            </a:pPr>
            <a:r>
              <a:rPr lang="en-US" sz="2400" b="1" dirty="0"/>
              <a:t>MCU? </a:t>
            </a:r>
            <a:r>
              <a:rPr lang="en-US" sz="2400" i="1" dirty="0"/>
              <a:t>Howard the Duck </a:t>
            </a:r>
            <a:r>
              <a:rPr lang="en-US" sz="2400" dirty="0"/>
              <a:t>was the only Marvel-based film to hit Theaters by 1995.</a:t>
            </a:r>
          </a:p>
          <a:p>
            <a:pPr>
              <a:buFontTx/>
              <a:buChar char="-"/>
            </a:pPr>
            <a:r>
              <a:rPr lang="en-US" sz="2400" dirty="0"/>
              <a:t>No global </a:t>
            </a:r>
            <a:r>
              <a:rPr lang="en-US" sz="2400" b="1" dirty="0"/>
              <a:t>warming concerns</a:t>
            </a:r>
            <a:r>
              <a:rPr lang="en-US" sz="2400" dirty="0"/>
              <a:t>, just the hole in the ozone.</a:t>
            </a:r>
          </a:p>
          <a:p>
            <a:pPr>
              <a:buFontTx/>
              <a:buChar char="-"/>
            </a:pPr>
            <a:r>
              <a:rPr lang="en-US" sz="2400" dirty="0"/>
              <a:t>All money was </a:t>
            </a:r>
            <a:r>
              <a:rPr lang="en-US" sz="2400" b="1" dirty="0"/>
              <a:t>green</a:t>
            </a:r>
            <a:r>
              <a:rPr lang="en-US" sz="2400" dirty="0"/>
              <a:t>.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95359B-A2ED-4BC3-AA36-5C65E8E9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12" y="4955311"/>
            <a:ext cx="3999432" cy="164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48EA3-2023-454F-AFAB-0E5F5396761E}"/>
              </a:ext>
            </a:extLst>
          </p:cNvPr>
          <p:cNvSpPr txBox="1"/>
          <p:nvPr/>
        </p:nvSpPr>
        <p:spPr>
          <a:xfrm>
            <a:off x="838200" y="5476730"/>
            <a:ext cx="6095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Series 1995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$20, Public Domain,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https://commons.wikimedia.org/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w/index.php?curid=1669460</a:t>
            </a:r>
          </a:p>
        </p:txBody>
      </p:sp>
    </p:spTree>
    <p:extLst>
      <p:ext uri="{BB962C8B-B14F-4D97-AF65-F5344CB8AC3E}">
        <p14:creationId xmlns:p14="http://schemas.microsoft.com/office/powerpoint/2010/main" val="24852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CBF-B24C-4EFA-A710-67FAE81B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36" y="500062"/>
            <a:ext cx="1366433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1995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4844B-D569-4D66-8F79-29336270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A74D-20FA-4787-962C-52D06633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2" y="1462087"/>
            <a:ext cx="1132483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D2E16-0104-4494-9528-43BDF892EFE5}"/>
              </a:ext>
            </a:extLst>
          </p:cNvPr>
          <p:cNvCxnSpPr/>
          <p:nvPr/>
        </p:nvCxnSpPr>
        <p:spPr>
          <a:xfrm>
            <a:off x="10619611" y="1690688"/>
            <a:ext cx="0" cy="484629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9A533-9F08-4695-A5CC-F31BB60C7969}"/>
              </a:ext>
            </a:extLst>
          </p:cNvPr>
          <p:cNvSpPr txBox="1"/>
          <p:nvPr/>
        </p:nvSpPr>
        <p:spPr>
          <a:xfrm>
            <a:off x="687754" y="6231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Attributed to visualizingeconomics.com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4B11D-1AB4-4928-855F-088AFE9ED8A9}"/>
              </a:ext>
            </a:extLst>
          </p:cNvPr>
          <p:cNvSpPr/>
          <p:nvPr/>
        </p:nvSpPr>
        <p:spPr>
          <a:xfrm>
            <a:off x="2630837" y="1363851"/>
            <a:ext cx="7295827" cy="65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0DD-225D-4EC9-869D-075E7FF4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96F1-1663-479C-B7DE-D2128F90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D sales">
            <a:extLst>
              <a:ext uri="{FF2B5EF4-FFF2-40B4-BE49-F238E27FC236}">
                <a16:creationId xmlns:a16="http://schemas.microsoft.com/office/drawing/2014/main" id="{08FF0770-C732-4D0D-93E6-8427B4BB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28" y="341983"/>
            <a:ext cx="7444818" cy="56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FC7BF-C27D-48FA-B7EF-14237FA171E7}"/>
              </a:ext>
            </a:extLst>
          </p:cNvPr>
          <p:cNvSpPr txBox="1"/>
          <p:nvPr/>
        </p:nvSpPr>
        <p:spPr>
          <a:xfrm>
            <a:off x="2649415" y="630820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https://techpinions.com/the-cd-smartphone-analogy/47027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14488-32DC-4606-B5FE-519A4CEE351E}"/>
              </a:ext>
            </a:extLst>
          </p:cNvPr>
          <p:cNvSpPr/>
          <p:nvPr/>
        </p:nvSpPr>
        <p:spPr>
          <a:xfrm>
            <a:off x="6158523" y="1422400"/>
            <a:ext cx="4321908" cy="450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430F-2BD4-4309-A324-3E855E7F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Microsoft Windows 95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9BFC25-221A-4843-ABE9-566EEEF8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76" y="149987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18FCB-79A8-4038-A7AB-97C23E44C036}"/>
              </a:ext>
            </a:extLst>
          </p:cNvPr>
          <p:cNvSpPr txBox="1"/>
          <p:nvPr/>
        </p:nvSpPr>
        <p:spPr>
          <a:xfrm>
            <a:off x="15000" y="6059417"/>
            <a:ext cx="626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with permission from Microsoft, see</a:t>
            </a:r>
          </a:p>
          <a:p>
            <a:r>
              <a:rPr lang="en-US" dirty="0"/>
              <a:t>https://en.wikipedia.org/wiki/File:Windows_95_at_first_run.png</a:t>
            </a:r>
          </a:p>
        </p:txBody>
      </p:sp>
    </p:spTree>
    <p:extLst>
      <p:ext uri="{BB962C8B-B14F-4D97-AF65-F5344CB8AC3E}">
        <p14:creationId xmlns:p14="http://schemas.microsoft.com/office/powerpoint/2010/main" val="20310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E668-0984-4557-8797-F20E84B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3353" cy="1325563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CE529E9-D0AD-48A0-8A56-8EB0236D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365125"/>
            <a:ext cx="3714407" cy="5632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107A1-0C89-45E2-863F-5EB1A99A0EDF}"/>
              </a:ext>
            </a:extLst>
          </p:cNvPr>
          <p:cNvSpPr txBox="1"/>
          <p:nvPr/>
        </p:nvSpPr>
        <p:spPr>
          <a:xfrm>
            <a:off x="233651" y="6114424"/>
            <a:ext cx="8613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Peter K. Levy from New York, NY, United States - George Sand, Public Domain, https://commons.wikimedia.org/w/index.php?curid=61075827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29C2-FBEB-44B4-8EE4-04310846B177}"/>
              </a:ext>
            </a:extLst>
          </p:cNvPr>
          <p:cNvSpPr txBox="1"/>
          <p:nvPr/>
        </p:nvSpPr>
        <p:spPr>
          <a:xfrm>
            <a:off x="838200" y="1321356"/>
            <a:ext cx="325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nightly news (yes, you could only watch the news at a certain time—you could read the newspaper any time you wanted after it came in the morning) started with the same story every night—the “trial of the century.”</a:t>
            </a:r>
          </a:p>
        </p:txBody>
      </p:sp>
    </p:spTree>
    <p:extLst>
      <p:ext uri="{BB962C8B-B14F-4D97-AF65-F5344CB8AC3E}">
        <p14:creationId xmlns:p14="http://schemas.microsoft.com/office/powerpoint/2010/main" val="2686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3BD4-8C3C-4F8D-BD54-18D42EF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Netscape Navigator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46603F-C203-49BA-AB8C-7190CE87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03" y="1493837"/>
            <a:ext cx="5069393" cy="41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AD67-10AF-4CA2-A9A5-2F210DCDB3D4}"/>
              </a:ext>
            </a:extLst>
          </p:cNvPr>
          <p:cNvSpPr txBox="1"/>
          <p:nvPr/>
        </p:nvSpPr>
        <p:spPr>
          <a:xfrm>
            <a:off x="319619" y="594256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Copyrighted Image. For fair use rationale, see:</a:t>
            </a:r>
          </a:p>
          <a:p>
            <a:r>
              <a:rPr lang="en-US" dirty="0"/>
              <a:t>https://en.wikipedia.org/wiki/File:Navigator_1-22.png</a:t>
            </a:r>
          </a:p>
        </p:txBody>
      </p:sp>
    </p:spTree>
    <p:extLst>
      <p:ext uri="{BB962C8B-B14F-4D97-AF65-F5344CB8AC3E}">
        <p14:creationId xmlns:p14="http://schemas.microsoft.com/office/powerpoint/2010/main" val="416736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Content Placeholder 6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A373EEF2-CC50-45A6-A46E-466F30E46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/>
          <p:nvPr/>
        </p:nvCxnSpPr>
        <p:spPr>
          <a:xfrm>
            <a:off x="609600" y="2892819"/>
            <a:ext cx="2057400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</p:cNvCxnSpPr>
          <p:nvPr/>
        </p:nvCxnSpPr>
        <p:spPr>
          <a:xfrm>
            <a:off x="2667000" y="2892819"/>
            <a:ext cx="995363" cy="47625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579199" y="328334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523876" y="2523487"/>
            <a:ext cx="21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Don’t Eat the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523876" y="2955030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disgusting.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212916" y="4325905"/>
            <a:ext cx="1966913" cy="1428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</p:cNvCxnSpPr>
          <p:nvPr/>
        </p:nvCxnSpPr>
        <p:spPr>
          <a:xfrm flipV="1">
            <a:off x="3179829" y="4042297"/>
            <a:ext cx="1622412" cy="28575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728243" y="395442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122429" y="3970860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Eat Pizza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127192" y="4340192"/>
            <a:ext cx="157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without the box, the pizzas would be disgusting.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857961" y="4505605"/>
            <a:ext cx="1605127" cy="17537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744140" y="439178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524999" y="4693126"/>
            <a:ext cx="120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about the pizza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282944" y="2150695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8220183" y="2150695"/>
            <a:ext cx="1079902" cy="11549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8086833" y="2199517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9656498" y="17956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463088" y="2162838"/>
            <a:ext cx="1416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where each pizza starts and ends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Pizza Comes in a Box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8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1440</Words>
  <Application>Microsoft Office PowerPoint</Application>
  <PresentationFormat>Widescreen</PresentationFormat>
  <Paragraphs>306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Playbill</vt:lpstr>
      <vt:lpstr>Office Theme</vt:lpstr>
      <vt:lpstr>Office Theme</vt:lpstr>
      <vt:lpstr>PowerPoint Presentation</vt:lpstr>
      <vt:lpstr>What was the world like in 1995?</vt:lpstr>
      <vt:lpstr>What the world didn’t have in 1995</vt:lpstr>
      <vt:lpstr>1995 </vt:lpstr>
      <vt:lpstr>1995</vt:lpstr>
      <vt:lpstr>1995: Microsoft Windows 95</vt:lpstr>
      <vt:lpstr>1995</vt:lpstr>
      <vt:lpstr>1995: Netscape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Ricks</dc:creator>
  <cp:lastModifiedBy>Brian Ricks</cp:lastModifiedBy>
  <cp:revision>91</cp:revision>
  <dcterms:created xsi:type="dcterms:W3CDTF">2019-02-06T17:03:21Z</dcterms:created>
  <dcterms:modified xsi:type="dcterms:W3CDTF">2020-11-25T11:23:14Z</dcterms:modified>
</cp:coreProperties>
</file>